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626" r:id="rId3"/>
    <p:sldId id="609" r:id="rId4"/>
    <p:sldId id="621" r:id="rId5"/>
    <p:sldId id="622" r:id="rId6"/>
    <p:sldId id="623" r:id="rId7"/>
    <p:sldId id="610" r:id="rId8"/>
    <p:sldId id="625" r:id="rId9"/>
    <p:sldId id="611" r:id="rId10"/>
    <p:sldId id="672" r:id="rId11"/>
    <p:sldId id="673" r:id="rId12"/>
    <p:sldId id="627" r:id="rId13"/>
    <p:sldId id="628" r:id="rId14"/>
    <p:sldId id="629" r:id="rId15"/>
    <p:sldId id="633" r:id="rId16"/>
    <p:sldId id="634" r:id="rId17"/>
    <p:sldId id="635" r:id="rId18"/>
    <p:sldId id="636" r:id="rId19"/>
    <p:sldId id="664" r:id="rId20"/>
    <p:sldId id="637" r:id="rId21"/>
    <p:sldId id="638" r:id="rId22"/>
    <p:sldId id="640" r:id="rId23"/>
    <p:sldId id="641" r:id="rId24"/>
    <p:sldId id="642" r:id="rId25"/>
    <p:sldId id="680" r:id="rId26"/>
    <p:sldId id="643" r:id="rId27"/>
    <p:sldId id="644" r:id="rId28"/>
    <p:sldId id="645" r:id="rId29"/>
    <p:sldId id="665" r:id="rId30"/>
    <p:sldId id="667" r:id="rId31"/>
    <p:sldId id="674" r:id="rId32"/>
    <p:sldId id="647" r:id="rId33"/>
    <p:sldId id="679" r:id="rId34"/>
    <p:sldId id="648" r:id="rId35"/>
    <p:sldId id="649" r:id="rId36"/>
    <p:sldId id="650" r:id="rId37"/>
    <p:sldId id="651" r:id="rId38"/>
    <p:sldId id="652" r:id="rId39"/>
    <p:sldId id="653" r:id="rId40"/>
    <p:sldId id="654" r:id="rId41"/>
    <p:sldId id="655" r:id="rId42"/>
    <p:sldId id="656" r:id="rId43"/>
    <p:sldId id="657" r:id="rId44"/>
    <p:sldId id="658" r:id="rId45"/>
    <p:sldId id="659" r:id="rId46"/>
    <p:sldId id="660" r:id="rId47"/>
    <p:sldId id="661" r:id="rId48"/>
    <p:sldId id="662" r:id="rId49"/>
    <p:sldId id="663" r:id="rId50"/>
    <p:sldId id="669" r:id="rId51"/>
    <p:sldId id="675" r:id="rId52"/>
    <p:sldId id="676" r:id="rId53"/>
    <p:sldId id="677" r:id="rId54"/>
    <p:sldId id="678" r:id="rId5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BFACE"/>
    <a:srgbClr val="EDF1F9"/>
    <a:srgbClr val="FAC6D5"/>
    <a:srgbClr val="FBD5E0"/>
    <a:srgbClr val="F7A7BE"/>
    <a:srgbClr val="EE4C7A"/>
    <a:srgbClr val="F488A7"/>
    <a:srgbClr val="FFC91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7" autoAdjust="0"/>
    <p:restoredTop sz="96265" autoAdjust="0"/>
  </p:normalViewPr>
  <p:slideViewPr>
    <p:cSldViewPr snapToGrid="0" snapToObjects="1">
      <p:cViewPr varScale="1">
        <p:scale>
          <a:sx n="73" d="100"/>
          <a:sy n="73" d="100"/>
        </p:scale>
        <p:origin x="492" y="54"/>
      </p:cViewPr>
      <p:guideLst/>
    </p:cSldViewPr>
  </p:slideViewPr>
  <p:notesTextViewPr>
    <p:cViewPr>
      <p:scale>
        <a:sx n="1" d="1"/>
        <a:sy n="1" d="1"/>
      </p:scale>
      <p:origin x="0" y="0"/>
    </p:cViewPr>
  </p:notesTextViewPr>
  <p:sorterViewPr>
    <p:cViewPr>
      <p:scale>
        <a:sx n="100" d="100"/>
        <a:sy n="100" d="100"/>
      </p:scale>
      <p:origin x="0" y="-7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8365A-4037-4C2D-A191-B6BEE5BE82F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CDB9FA70-D2D3-4558-A80B-0745F076C705}">
      <dgm:prSet phldrT="[Texte]"/>
      <dgm:spPr>
        <a:solidFill>
          <a:srgbClr val="FFEEB9"/>
        </a:solidFill>
      </dgm:spPr>
      <dgm:t>
        <a:bodyPr/>
        <a:lstStyle/>
        <a:p>
          <a:r>
            <a:rPr lang="fr-FR" b="1" dirty="0" smtClean="0">
              <a:solidFill>
                <a:schemeClr val="tx1"/>
              </a:solidFill>
              <a:latin typeface="Times New Roman" panose="02020603050405020304" pitchFamily="18" charset="0"/>
              <a:cs typeface="Times New Roman" panose="02020603050405020304" pitchFamily="18" charset="0"/>
            </a:rPr>
            <a:t>Acteurs publics</a:t>
          </a:r>
          <a:endParaRPr lang="fr-FR" b="1" dirty="0">
            <a:solidFill>
              <a:schemeClr val="tx1"/>
            </a:solidFill>
            <a:latin typeface="Times New Roman" panose="02020603050405020304" pitchFamily="18" charset="0"/>
            <a:cs typeface="Times New Roman" panose="02020603050405020304" pitchFamily="18" charset="0"/>
          </a:endParaRPr>
        </a:p>
      </dgm:t>
    </dgm:pt>
    <dgm:pt modelId="{DCF6A77E-0020-45F0-9ADD-DAF735CC607A}" type="parTrans" cxnId="{6EE899BF-8BAD-4F28-A44E-6BF176F0682F}">
      <dgm:prSet/>
      <dgm:spPr/>
      <dgm:t>
        <a:bodyPr/>
        <a:lstStyle/>
        <a:p>
          <a:endParaRPr lang="fr-FR"/>
        </a:p>
      </dgm:t>
    </dgm:pt>
    <dgm:pt modelId="{48FD7828-961F-4E20-BF51-17B266CCA111}" type="sibTrans" cxnId="{6EE899BF-8BAD-4F28-A44E-6BF176F0682F}">
      <dgm:prSet/>
      <dgm:spPr/>
      <dgm:t>
        <a:bodyPr/>
        <a:lstStyle/>
        <a:p>
          <a:endParaRPr lang="fr-FR"/>
        </a:p>
      </dgm:t>
    </dgm:pt>
    <dgm:pt modelId="{137035A0-970B-4913-8200-1027BF2A9313}">
      <dgm:prSet phldrT="[Texte]"/>
      <dgm:spPr>
        <a:solidFill>
          <a:srgbClr val="FFEEB9"/>
        </a:solidFill>
      </dgm:spPr>
      <dgm:t>
        <a:bodyPr/>
        <a:lstStyle/>
        <a:p>
          <a:r>
            <a:rPr lang="fr-FR" b="1" dirty="0" smtClean="0">
              <a:solidFill>
                <a:schemeClr val="tx1"/>
              </a:solidFill>
              <a:latin typeface="Times New Roman" panose="02020603050405020304" pitchFamily="18" charset="0"/>
              <a:cs typeface="Times New Roman" panose="02020603050405020304" pitchFamily="18" charset="0"/>
            </a:rPr>
            <a:t>Société civile</a:t>
          </a:r>
          <a:endParaRPr lang="fr-FR" b="1" dirty="0">
            <a:solidFill>
              <a:schemeClr val="tx1"/>
            </a:solidFill>
            <a:latin typeface="Times New Roman" panose="02020603050405020304" pitchFamily="18" charset="0"/>
            <a:cs typeface="Times New Roman" panose="02020603050405020304" pitchFamily="18" charset="0"/>
          </a:endParaRPr>
        </a:p>
      </dgm:t>
    </dgm:pt>
    <dgm:pt modelId="{28176DFE-36D0-433D-8420-9FB9D36BC593}" type="parTrans" cxnId="{6DEC57AC-36CC-4CF2-B83B-92843402F0E9}">
      <dgm:prSet/>
      <dgm:spPr/>
      <dgm:t>
        <a:bodyPr/>
        <a:lstStyle/>
        <a:p>
          <a:endParaRPr lang="fr-FR"/>
        </a:p>
      </dgm:t>
    </dgm:pt>
    <dgm:pt modelId="{AF4C74E1-9420-45FC-8D6E-B36F77D4935D}" type="sibTrans" cxnId="{6DEC57AC-36CC-4CF2-B83B-92843402F0E9}">
      <dgm:prSet/>
      <dgm:spPr/>
      <dgm:t>
        <a:bodyPr/>
        <a:lstStyle/>
        <a:p>
          <a:endParaRPr lang="fr-FR"/>
        </a:p>
      </dgm:t>
    </dgm:pt>
    <dgm:pt modelId="{1CD779F4-01A1-435E-AD14-96222C4CEFD2}">
      <dgm:prSet phldrT="[Texte]"/>
      <dgm:spPr>
        <a:solidFill>
          <a:srgbClr val="FFEEB9"/>
        </a:solidFill>
      </dgm:spPr>
      <dgm:t>
        <a:bodyPr/>
        <a:lstStyle/>
        <a:p>
          <a:r>
            <a:rPr lang="fr-FR" b="1" dirty="0" smtClean="0">
              <a:solidFill>
                <a:schemeClr val="tx1"/>
              </a:solidFill>
              <a:latin typeface="Times New Roman" panose="02020603050405020304" pitchFamily="18" charset="0"/>
              <a:cs typeface="Times New Roman" panose="02020603050405020304" pitchFamily="18" charset="0"/>
            </a:rPr>
            <a:t>Experts</a:t>
          </a:r>
          <a:endParaRPr lang="fr-FR" b="1" dirty="0">
            <a:solidFill>
              <a:schemeClr val="tx1"/>
            </a:solidFill>
            <a:latin typeface="Times New Roman" panose="02020603050405020304" pitchFamily="18" charset="0"/>
            <a:cs typeface="Times New Roman" panose="02020603050405020304" pitchFamily="18" charset="0"/>
          </a:endParaRPr>
        </a:p>
      </dgm:t>
    </dgm:pt>
    <dgm:pt modelId="{10E2CA62-B0F0-49AC-B97E-076ED7015082}" type="parTrans" cxnId="{3F9A337A-8360-4BAA-BF3F-D1E525A334C8}">
      <dgm:prSet/>
      <dgm:spPr/>
      <dgm:t>
        <a:bodyPr/>
        <a:lstStyle/>
        <a:p>
          <a:endParaRPr lang="fr-FR"/>
        </a:p>
      </dgm:t>
    </dgm:pt>
    <dgm:pt modelId="{E8460662-A10D-46F1-A0B8-92C2E216587E}" type="sibTrans" cxnId="{3F9A337A-8360-4BAA-BF3F-D1E525A334C8}">
      <dgm:prSet/>
      <dgm:spPr/>
      <dgm:t>
        <a:bodyPr/>
        <a:lstStyle/>
        <a:p>
          <a:endParaRPr lang="fr-FR"/>
        </a:p>
      </dgm:t>
    </dgm:pt>
    <dgm:pt modelId="{3F1D483E-2461-4B9F-A46D-3327EE150083}" type="pres">
      <dgm:prSet presAssocID="{6D88365A-4037-4C2D-A191-B6BEE5BE82F9}" presName="Name0" presStyleCnt="0">
        <dgm:presLayoutVars>
          <dgm:dir/>
          <dgm:resizeHandles val="exact"/>
        </dgm:presLayoutVars>
      </dgm:prSet>
      <dgm:spPr/>
      <dgm:t>
        <a:bodyPr/>
        <a:lstStyle/>
        <a:p>
          <a:endParaRPr lang="fr-FR"/>
        </a:p>
      </dgm:t>
    </dgm:pt>
    <dgm:pt modelId="{13108B70-6C55-48F3-BADD-4DDADB2D9377}" type="pres">
      <dgm:prSet presAssocID="{CDB9FA70-D2D3-4558-A80B-0745F076C705}" presName="node" presStyleLbl="node1" presStyleIdx="0" presStyleCnt="3" custScaleX="75275" custScaleY="70282" custRadScaleRad="110113" custRadScaleInc="-13459">
        <dgm:presLayoutVars>
          <dgm:bulletEnabled val="1"/>
        </dgm:presLayoutVars>
      </dgm:prSet>
      <dgm:spPr/>
      <dgm:t>
        <a:bodyPr/>
        <a:lstStyle/>
        <a:p>
          <a:endParaRPr lang="fr-FR"/>
        </a:p>
      </dgm:t>
    </dgm:pt>
    <dgm:pt modelId="{D70E78EC-2D80-48DE-9EF1-A0745367E591}" type="pres">
      <dgm:prSet presAssocID="{48FD7828-961F-4E20-BF51-17B266CCA111}" presName="sibTrans" presStyleLbl="sibTrans2D1" presStyleIdx="0" presStyleCnt="3" custLinFactNeighborX="99815" custLinFactNeighborY="-26451"/>
      <dgm:spPr/>
      <dgm:t>
        <a:bodyPr/>
        <a:lstStyle/>
        <a:p>
          <a:endParaRPr lang="fr-FR"/>
        </a:p>
      </dgm:t>
    </dgm:pt>
    <dgm:pt modelId="{215E58E8-D60E-4055-ADBF-18CA24BC8CA8}" type="pres">
      <dgm:prSet presAssocID="{48FD7828-961F-4E20-BF51-17B266CCA111}" presName="connectorText" presStyleLbl="sibTrans2D1" presStyleIdx="0" presStyleCnt="3"/>
      <dgm:spPr/>
      <dgm:t>
        <a:bodyPr/>
        <a:lstStyle/>
        <a:p>
          <a:endParaRPr lang="fr-FR"/>
        </a:p>
      </dgm:t>
    </dgm:pt>
    <dgm:pt modelId="{0DD7E328-84E8-486B-A0FE-1761D440C09A}" type="pres">
      <dgm:prSet presAssocID="{137035A0-970B-4913-8200-1027BF2A9313}" presName="node" presStyleLbl="node1" presStyleIdx="1" presStyleCnt="3" custScaleX="64459" custScaleY="91828" custRadScaleRad="36416" custRadScaleInc="-32974">
        <dgm:presLayoutVars>
          <dgm:bulletEnabled val="1"/>
        </dgm:presLayoutVars>
      </dgm:prSet>
      <dgm:spPr/>
      <dgm:t>
        <a:bodyPr/>
        <a:lstStyle/>
        <a:p>
          <a:endParaRPr lang="fr-FR"/>
        </a:p>
      </dgm:t>
    </dgm:pt>
    <dgm:pt modelId="{F3CBB4EC-6A29-4788-868C-EAA5E2EF5504}" type="pres">
      <dgm:prSet presAssocID="{AF4C74E1-9420-45FC-8D6E-B36F77D4935D}" presName="sibTrans" presStyleLbl="sibTrans2D1" presStyleIdx="1" presStyleCnt="3" custAng="463250"/>
      <dgm:spPr/>
      <dgm:t>
        <a:bodyPr/>
        <a:lstStyle/>
        <a:p>
          <a:endParaRPr lang="fr-FR"/>
        </a:p>
      </dgm:t>
    </dgm:pt>
    <dgm:pt modelId="{92D0C884-5297-46DD-B7B1-EAD3B2456412}" type="pres">
      <dgm:prSet presAssocID="{AF4C74E1-9420-45FC-8D6E-B36F77D4935D}" presName="connectorText" presStyleLbl="sibTrans2D1" presStyleIdx="1" presStyleCnt="3"/>
      <dgm:spPr/>
      <dgm:t>
        <a:bodyPr/>
        <a:lstStyle/>
        <a:p>
          <a:endParaRPr lang="fr-FR"/>
        </a:p>
      </dgm:t>
    </dgm:pt>
    <dgm:pt modelId="{37C5CBB8-0B00-48C2-9AE4-9F6B248F3934}" type="pres">
      <dgm:prSet presAssocID="{1CD779F4-01A1-435E-AD14-96222C4CEFD2}" presName="node" presStyleLbl="node1" presStyleIdx="2" presStyleCnt="3" custScaleX="69864" custScaleY="64389" custRadScaleRad="73471" custRadScaleInc="54181">
        <dgm:presLayoutVars>
          <dgm:bulletEnabled val="1"/>
        </dgm:presLayoutVars>
      </dgm:prSet>
      <dgm:spPr/>
      <dgm:t>
        <a:bodyPr/>
        <a:lstStyle/>
        <a:p>
          <a:endParaRPr lang="fr-FR"/>
        </a:p>
      </dgm:t>
    </dgm:pt>
    <dgm:pt modelId="{F588DFCB-FDE5-44E9-8D58-8D3EB5EE4FED}" type="pres">
      <dgm:prSet presAssocID="{E8460662-A10D-46F1-A0B8-92C2E216587E}" presName="sibTrans" presStyleLbl="sibTrans2D1" presStyleIdx="2" presStyleCnt="3" custLinFactNeighborX="-74517" custLinFactNeighborY="-37669"/>
      <dgm:spPr/>
      <dgm:t>
        <a:bodyPr/>
        <a:lstStyle/>
        <a:p>
          <a:endParaRPr lang="fr-FR"/>
        </a:p>
      </dgm:t>
    </dgm:pt>
    <dgm:pt modelId="{BE9575FD-6C80-4289-B115-6ECB530AEB87}" type="pres">
      <dgm:prSet presAssocID="{E8460662-A10D-46F1-A0B8-92C2E216587E}" presName="connectorText" presStyleLbl="sibTrans2D1" presStyleIdx="2" presStyleCnt="3"/>
      <dgm:spPr/>
      <dgm:t>
        <a:bodyPr/>
        <a:lstStyle/>
        <a:p>
          <a:endParaRPr lang="fr-FR"/>
        </a:p>
      </dgm:t>
    </dgm:pt>
  </dgm:ptLst>
  <dgm:cxnLst>
    <dgm:cxn modelId="{13D4C0A2-27B0-47B1-886E-3F9FBB3718B0}" type="presOf" srcId="{1CD779F4-01A1-435E-AD14-96222C4CEFD2}" destId="{37C5CBB8-0B00-48C2-9AE4-9F6B248F3934}" srcOrd="0" destOrd="0" presId="urn:microsoft.com/office/officeart/2005/8/layout/cycle7"/>
    <dgm:cxn modelId="{5FE6BC83-9493-45CD-B70C-3AF9CF2ABF7D}" type="presOf" srcId="{E8460662-A10D-46F1-A0B8-92C2E216587E}" destId="{BE9575FD-6C80-4289-B115-6ECB530AEB87}" srcOrd="1" destOrd="0" presId="urn:microsoft.com/office/officeart/2005/8/layout/cycle7"/>
    <dgm:cxn modelId="{3F9A337A-8360-4BAA-BF3F-D1E525A334C8}" srcId="{6D88365A-4037-4C2D-A191-B6BEE5BE82F9}" destId="{1CD779F4-01A1-435E-AD14-96222C4CEFD2}" srcOrd="2" destOrd="0" parTransId="{10E2CA62-B0F0-49AC-B97E-076ED7015082}" sibTransId="{E8460662-A10D-46F1-A0B8-92C2E216587E}"/>
    <dgm:cxn modelId="{B51F3EFD-9FFC-4107-AB96-7FBE746082E9}" type="presOf" srcId="{AF4C74E1-9420-45FC-8D6E-B36F77D4935D}" destId="{F3CBB4EC-6A29-4788-868C-EAA5E2EF5504}" srcOrd="0" destOrd="0" presId="urn:microsoft.com/office/officeart/2005/8/layout/cycle7"/>
    <dgm:cxn modelId="{8D97F884-D993-42F8-BB7E-B2AD3C497E21}" type="presOf" srcId="{137035A0-970B-4913-8200-1027BF2A9313}" destId="{0DD7E328-84E8-486B-A0FE-1761D440C09A}" srcOrd="0" destOrd="0" presId="urn:microsoft.com/office/officeart/2005/8/layout/cycle7"/>
    <dgm:cxn modelId="{E86E12DC-1205-4054-B968-10238A919D74}" type="presOf" srcId="{48FD7828-961F-4E20-BF51-17B266CCA111}" destId="{215E58E8-D60E-4055-ADBF-18CA24BC8CA8}" srcOrd="1" destOrd="0" presId="urn:microsoft.com/office/officeart/2005/8/layout/cycle7"/>
    <dgm:cxn modelId="{81785660-D841-4DB6-848F-66BEB5812E93}" type="presOf" srcId="{CDB9FA70-D2D3-4558-A80B-0745F076C705}" destId="{13108B70-6C55-48F3-BADD-4DDADB2D9377}" srcOrd="0" destOrd="0" presId="urn:microsoft.com/office/officeart/2005/8/layout/cycle7"/>
    <dgm:cxn modelId="{6EE899BF-8BAD-4F28-A44E-6BF176F0682F}" srcId="{6D88365A-4037-4C2D-A191-B6BEE5BE82F9}" destId="{CDB9FA70-D2D3-4558-A80B-0745F076C705}" srcOrd="0" destOrd="0" parTransId="{DCF6A77E-0020-45F0-9ADD-DAF735CC607A}" sibTransId="{48FD7828-961F-4E20-BF51-17B266CCA111}"/>
    <dgm:cxn modelId="{6DEC57AC-36CC-4CF2-B83B-92843402F0E9}" srcId="{6D88365A-4037-4C2D-A191-B6BEE5BE82F9}" destId="{137035A0-970B-4913-8200-1027BF2A9313}" srcOrd="1" destOrd="0" parTransId="{28176DFE-36D0-433D-8420-9FB9D36BC593}" sibTransId="{AF4C74E1-9420-45FC-8D6E-B36F77D4935D}"/>
    <dgm:cxn modelId="{B2C06774-6806-4F9F-A387-993EA17EAC93}" type="presOf" srcId="{6D88365A-4037-4C2D-A191-B6BEE5BE82F9}" destId="{3F1D483E-2461-4B9F-A46D-3327EE150083}" srcOrd="0" destOrd="0" presId="urn:microsoft.com/office/officeart/2005/8/layout/cycle7"/>
    <dgm:cxn modelId="{C81936DD-53D1-4F6F-A598-452AA01972E6}" type="presOf" srcId="{E8460662-A10D-46F1-A0B8-92C2E216587E}" destId="{F588DFCB-FDE5-44E9-8D58-8D3EB5EE4FED}" srcOrd="0" destOrd="0" presId="urn:microsoft.com/office/officeart/2005/8/layout/cycle7"/>
    <dgm:cxn modelId="{289EE106-8F74-4089-AA8D-E1F68E1FFB78}" type="presOf" srcId="{48FD7828-961F-4E20-BF51-17B266CCA111}" destId="{D70E78EC-2D80-48DE-9EF1-A0745367E591}" srcOrd="0" destOrd="0" presId="urn:microsoft.com/office/officeart/2005/8/layout/cycle7"/>
    <dgm:cxn modelId="{6F10483F-AEC3-4456-A471-8C2713670F62}" type="presOf" srcId="{AF4C74E1-9420-45FC-8D6E-B36F77D4935D}" destId="{92D0C884-5297-46DD-B7B1-EAD3B2456412}" srcOrd="1" destOrd="0" presId="urn:microsoft.com/office/officeart/2005/8/layout/cycle7"/>
    <dgm:cxn modelId="{3822B6D9-F153-42AD-98BF-C174533C5637}" type="presParOf" srcId="{3F1D483E-2461-4B9F-A46D-3327EE150083}" destId="{13108B70-6C55-48F3-BADD-4DDADB2D9377}" srcOrd="0" destOrd="0" presId="urn:microsoft.com/office/officeart/2005/8/layout/cycle7"/>
    <dgm:cxn modelId="{F8A02C77-4603-4954-A5E2-D87B1497CF28}" type="presParOf" srcId="{3F1D483E-2461-4B9F-A46D-3327EE150083}" destId="{D70E78EC-2D80-48DE-9EF1-A0745367E591}" srcOrd="1" destOrd="0" presId="urn:microsoft.com/office/officeart/2005/8/layout/cycle7"/>
    <dgm:cxn modelId="{190D98E0-82BE-4032-873A-81B75666665A}" type="presParOf" srcId="{D70E78EC-2D80-48DE-9EF1-A0745367E591}" destId="{215E58E8-D60E-4055-ADBF-18CA24BC8CA8}" srcOrd="0" destOrd="0" presId="urn:microsoft.com/office/officeart/2005/8/layout/cycle7"/>
    <dgm:cxn modelId="{698E3890-B61A-461A-8557-EDB24CD57925}" type="presParOf" srcId="{3F1D483E-2461-4B9F-A46D-3327EE150083}" destId="{0DD7E328-84E8-486B-A0FE-1761D440C09A}" srcOrd="2" destOrd="0" presId="urn:microsoft.com/office/officeart/2005/8/layout/cycle7"/>
    <dgm:cxn modelId="{EB3ED0E9-E704-4A4C-B2D2-0FCF879971BF}" type="presParOf" srcId="{3F1D483E-2461-4B9F-A46D-3327EE150083}" destId="{F3CBB4EC-6A29-4788-868C-EAA5E2EF5504}" srcOrd="3" destOrd="0" presId="urn:microsoft.com/office/officeart/2005/8/layout/cycle7"/>
    <dgm:cxn modelId="{D5DF6630-54DD-480A-B294-692A3840508C}" type="presParOf" srcId="{F3CBB4EC-6A29-4788-868C-EAA5E2EF5504}" destId="{92D0C884-5297-46DD-B7B1-EAD3B2456412}" srcOrd="0" destOrd="0" presId="urn:microsoft.com/office/officeart/2005/8/layout/cycle7"/>
    <dgm:cxn modelId="{717AB5E7-FDA8-4A4F-984A-FD03C4B95AE9}" type="presParOf" srcId="{3F1D483E-2461-4B9F-A46D-3327EE150083}" destId="{37C5CBB8-0B00-48C2-9AE4-9F6B248F3934}" srcOrd="4" destOrd="0" presId="urn:microsoft.com/office/officeart/2005/8/layout/cycle7"/>
    <dgm:cxn modelId="{B55DD6BF-D14D-42B6-AA8E-DFD8AE011CA8}" type="presParOf" srcId="{3F1D483E-2461-4B9F-A46D-3327EE150083}" destId="{F588DFCB-FDE5-44E9-8D58-8D3EB5EE4FED}" srcOrd="5" destOrd="0" presId="urn:microsoft.com/office/officeart/2005/8/layout/cycle7"/>
    <dgm:cxn modelId="{A1CED901-82A4-4197-A986-BCACE412B443}" type="presParOf" srcId="{F588DFCB-FDE5-44E9-8D58-8D3EB5EE4FED}" destId="{BE9575FD-6C80-4289-B115-6ECB530AEB8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08B70-6C55-48F3-BADD-4DDADB2D9377}">
      <dsp:nvSpPr>
        <dsp:cNvPr id="0" name=""/>
        <dsp:cNvSpPr/>
      </dsp:nvSpPr>
      <dsp:spPr>
        <a:xfrm>
          <a:off x="2234478" y="0"/>
          <a:ext cx="1506777" cy="703416"/>
        </a:xfrm>
        <a:prstGeom prst="roundRect">
          <a:avLst>
            <a:gd name="adj" fmla="val 10000"/>
          </a:avLst>
        </a:prstGeom>
        <a:solidFill>
          <a:srgbClr val="FFE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Times New Roman" panose="02020603050405020304" pitchFamily="18" charset="0"/>
              <a:cs typeface="Times New Roman" panose="02020603050405020304" pitchFamily="18" charset="0"/>
            </a:rPr>
            <a:t>Acteurs publics</a:t>
          </a:r>
          <a:endParaRPr lang="fr-FR" sz="1800" b="1" kern="1200" dirty="0">
            <a:solidFill>
              <a:schemeClr val="tx1"/>
            </a:solidFill>
            <a:latin typeface="Times New Roman" panose="02020603050405020304" pitchFamily="18" charset="0"/>
            <a:cs typeface="Times New Roman" panose="02020603050405020304" pitchFamily="18" charset="0"/>
          </a:endParaRPr>
        </a:p>
      </dsp:txBody>
      <dsp:txXfrm>
        <a:off x="2255080" y="20602"/>
        <a:ext cx="1465573" cy="662212"/>
      </dsp:txXfrm>
    </dsp:sp>
    <dsp:sp modelId="{D70E78EC-2D80-48DE-9EF1-A0745367E591}">
      <dsp:nvSpPr>
        <dsp:cNvPr id="0" name=""/>
        <dsp:cNvSpPr/>
      </dsp:nvSpPr>
      <dsp:spPr>
        <a:xfrm rot="3960798">
          <a:off x="3751693" y="1131971"/>
          <a:ext cx="597184" cy="3502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856782" y="1202030"/>
        <a:ext cx="387006" cy="210178"/>
      </dsp:txXfrm>
    </dsp:sp>
    <dsp:sp modelId="{0DD7E328-84E8-486B-A0FE-1761D440C09A}">
      <dsp:nvSpPr>
        <dsp:cNvPr id="0" name=""/>
        <dsp:cNvSpPr/>
      </dsp:nvSpPr>
      <dsp:spPr>
        <a:xfrm>
          <a:off x="3323383" y="2096138"/>
          <a:ext cx="1290273" cy="919059"/>
        </a:xfrm>
        <a:prstGeom prst="roundRect">
          <a:avLst>
            <a:gd name="adj" fmla="val 10000"/>
          </a:avLst>
        </a:prstGeom>
        <a:solidFill>
          <a:srgbClr val="FFE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Times New Roman" panose="02020603050405020304" pitchFamily="18" charset="0"/>
              <a:cs typeface="Times New Roman" panose="02020603050405020304" pitchFamily="18" charset="0"/>
            </a:rPr>
            <a:t>Société civile</a:t>
          </a:r>
          <a:endParaRPr lang="fr-FR" sz="1800" b="1" kern="1200" dirty="0">
            <a:solidFill>
              <a:schemeClr val="tx1"/>
            </a:solidFill>
            <a:latin typeface="Times New Roman" panose="02020603050405020304" pitchFamily="18" charset="0"/>
            <a:cs typeface="Times New Roman" panose="02020603050405020304" pitchFamily="18" charset="0"/>
          </a:endParaRPr>
        </a:p>
      </dsp:txBody>
      <dsp:txXfrm>
        <a:off x="3350301" y="2123056"/>
        <a:ext cx="1236437" cy="865223"/>
      </dsp:txXfrm>
    </dsp:sp>
    <dsp:sp modelId="{F3CBB4EC-6A29-4788-868C-EAA5E2EF5504}">
      <dsp:nvSpPr>
        <dsp:cNvPr id="0" name=""/>
        <dsp:cNvSpPr/>
      </dsp:nvSpPr>
      <dsp:spPr>
        <a:xfrm rot="11566905">
          <a:off x="2653005" y="2290460"/>
          <a:ext cx="597184" cy="3502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2758094" y="2360519"/>
        <a:ext cx="387006" cy="210178"/>
      </dsp:txXfrm>
    </dsp:sp>
    <dsp:sp modelId="{37C5CBB8-0B00-48C2-9AE4-9F6B248F3934}">
      <dsp:nvSpPr>
        <dsp:cNvPr id="0" name=""/>
        <dsp:cNvSpPr/>
      </dsp:nvSpPr>
      <dsp:spPr>
        <a:xfrm>
          <a:off x="1181347" y="2048541"/>
          <a:ext cx="1398465" cy="644436"/>
        </a:xfrm>
        <a:prstGeom prst="roundRect">
          <a:avLst>
            <a:gd name="adj" fmla="val 10000"/>
          </a:avLst>
        </a:prstGeom>
        <a:solidFill>
          <a:srgbClr val="FFE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Times New Roman" panose="02020603050405020304" pitchFamily="18" charset="0"/>
              <a:cs typeface="Times New Roman" panose="02020603050405020304" pitchFamily="18" charset="0"/>
            </a:rPr>
            <a:t>Experts</a:t>
          </a:r>
          <a:endParaRPr lang="fr-FR" sz="1800" b="1" kern="1200" dirty="0">
            <a:solidFill>
              <a:schemeClr val="tx1"/>
            </a:solidFill>
            <a:latin typeface="Times New Roman" panose="02020603050405020304" pitchFamily="18" charset="0"/>
            <a:cs typeface="Times New Roman" panose="02020603050405020304" pitchFamily="18" charset="0"/>
          </a:endParaRPr>
        </a:p>
      </dsp:txBody>
      <dsp:txXfrm>
        <a:off x="1200222" y="2067416"/>
        <a:ext cx="1360715" cy="606686"/>
      </dsp:txXfrm>
    </dsp:sp>
    <dsp:sp modelId="{F588DFCB-FDE5-44E9-8D58-8D3EB5EE4FED}">
      <dsp:nvSpPr>
        <dsp:cNvPr id="0" name=""/>
        <dsp:cNvSpPr/>
      </dsp:nvSpPr>
      <dsp:spPr>
        <a:xfrm rot="17924473">
          <a:off x="1682540" y="1068877"/>
          <a:ext cx="597184" cy="3502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1787629" y="1138936"/>
        <a:ext cx="387006" cy="21017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5" y="0"/>
            <a:ext cx="2945659" cy="498055"/>
          </a:xfrm>
          <a:prstGeom prst="rect">
            <a:avLst/>
          </a:prstGeom>
        </p:spPr>
        <p:txBody>
          <a:bodyPr vert="horz" lIns="91440" tIns="45720" rIns="91440" bIns="45720" rtlCol="0"/>
          <a:lstStyle>
            <a:lvl1pPr algn="r">
              <a:defRPr sz="1200"/>
            </a:lvl1pPr>
          </a:lstStyle>
          <a:p>
            <a:fld id="{C16E3DBB-FE6A-42AC-8647-765A007B32A6}" type="datetimeFigureOut">
              <a:rPr lang="fr-FR" smtClean="0"/>
              <a:t>16/01/2023</a:t>
            </a:fld>
            <a:endParaRPr lang="fr-FR"/>
          </a:p>
        </p:txBody>
      </p:sp>
      <p:sp>
        <p:nvSpPr>
          <p:cNvPr id="4" name="Espace réservé du pied de page 3"/>
          <p:cNvSpPr>
            <a:spLocks noGrp="1"/>
          </p:cNvSpPr>
          <p:nvPr>
            <p:ph type="ftr" sz="quarter" idx="2"/>
          </p:nvPr>
        </p:nvSpPr>
        <p:spPr>
          <a:xfrm>
            <a:off x="2"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BAB36ED5-0E76-4B8C-AF88-26E4A02B309F}" type="slidenum">
              <a:rPr lang="fr-FR" smtClean="0"/>
              <a:t>‹N°›</a:t>
            </a:fld>
            <a:endParaRPr lang="fr-FR"/>
          </a:p>
        </p:txBody>
      </p:sp>
    </p:spTree>
    <p:extLst>
      <p:ext uri="{BB962C8B-B14F-4D97-AF65-F5344CB8AC3E}">
        <p14:creationId xmlns:p14="http://schemas.microsoft.com/office/powerpoint/2010/main" val="2461665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15BCC018-0842-A048-9B66-00721B53EA64}" type="datetimeFigureOut">
              <a:rPr lang="en-US" smtClean="0"/>
              <a:t>1/16/2023</a:t>
            </a:fld>
            <a:endParaRPr lang="en-US"/>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r>
              <a:rPr lang="fr-FR"/>
              <a:t>Modifier les styles du texte du masque
Deuxième niveau
Troisième niveau
Quatrième niveau
Cinquième niveau</a:t>
            </a:r>
            <a:endParaRPr lang="en-US"/>
          </a:p>
        </p:txBody>
      </p:sp>
      <p:sp>
        <p:nvSpPr>
          <p:cNvPr id="6" name="Espace réservé du pied de page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322FBF06-FBE3-3B4A-A7D4-167E6C729789}" type="slidenum">
              <a:rPr lang="en-US" smtClean="0"/>
              <a:t>‹N°›</a:t>
            </a:fld>
            <a:endParaRPr lang="en-US"/>
          </a:p>
        </p:txBody>
      </p:sp>
    </p:spTree>
    <p:extLst>
      <p:ext uri="{BB962C8B-B14F-4D97-AF65-F5344CB8AC3E}">
        <p14:creationId xmlns:p14="http://schemas.microsoft.com/office/powerpoint/2010/main" val="2619366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2FBF06-FBE3-3B4A-A7D4-167E6C729789}" type="slidenum">
              <a:rPr lang="en-US" smtClean="0"/>
              <a:t>1</a:t>
            </a:fld>
            <a:endParaRPr lang="en-US"/>
          </a:p>
        </p:txBody>
      </p:sp>
    </p:spTree>
    <p:extLst>
      <p:ext uri="{BB962C8B-B14F-4D97-AF65-F5344CB8AC3E}">
        <p14:creationId xmlns:p14="http://schemas.microsoft.com/office/powerpoint/2010/main" val="359395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xfrm>
            <a:off x="-1449388" y="1970088"/>
            <a:ext cx="7510463" cy="531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BDEF718-F7DC-4CEB-A5D1-91738BB7707A}" type="slidenum">
              <a:rPr lang="fr-FR" altLang="fr-FR" sz="1200" smtClean="0"/>
              <a:pPr>
                <a:spcBef>
                  <a:spcPct val="0"/>
                </a:spcBef>
              </a:pPr>
              <a:t>3</a:t>
            </a:fld>
            <a:endParaRPr lang="fr-FR" altLang="fr-FR" sz="1200" smtClean="0"/>
          </a:p>
        </p:txBody>
      </p:sp>
      <p:sp>
        <p:nvSpPr>
          <p:cNvPr id="26629" name="Espace réservé de l'en-tête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endParaRPr lang="fr-FR" altLang="fr-FR" sz="1200" smtClean="0"/>
          </a:p>
        </p:txBody>
      </p:sp>
    </p:spTree>
    <p:extLst>
      <p:ext uri="{BB962C8B-B14F-4D97-AF65-F5344CB8AC3E}">
        <p14:creationId xmlns:p14="http://schemas.microsoft.com/office/powerpoint/2010/main" val="383749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77D04A-E37E-4FD4-B2AE-E6D368C9D9A9}" type="slidenum">
              <a:rPr lang="fr-FR" altLang="fr-FR" smtClean="0"/>
              <a:pPr/>
              <a:t>8</a:t>
            </a:fld>
            <a:endParaRPr lang="fr-FR" altLang="fr-FR" smtClean="0"/>
          </a:p>
        </p:txBody>
      </p:sp>
    </p:spTree>
    <p:extLst>
      <p:ext uri="{BB962C8B-B14F-4D97-AF65-F5344CB8AC3E}">
        <p14:creationId xmlns:p14="http://schemas.microsoft.com/office/powerpoint/2010/main" val="167848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30724" name="Espace réservé du numéro de diapositive 3"/>
          <p:cNvSpPr txBox="1">
            <a:spLocks noGrp="1"/>
          </p:cNvSpPr>
          <p:nvPr/>
        </p:nvSpPr>
        <p:spPr bwMode="auto">
          <a:xfrm>
            <a:off x="3849689" y="10235124"/>
            <a:ext cx="2946400" cy="54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A873DD2-1877-409C-8B85-B37C92082894}" type="slidenum">
              <a:rPr lang="fr-FR" altLang="fr-FR">
                <a:latin typeface="Calibri" panose="020F0502020204030204" pitchFamily="34" charset="0"/>
              </a:rPr>
              <a:pPr algn="r" eaLnBrk="1" hangingPunct="1">
                <a:spcBef>
                  <a:spcPct val="0"/>
                </a:spcBef>
              </a:pPr>
              <a:t>21</a:t>
            </a:fld>
            <a:endParaRPr lang="fr-FR" altLang="fr-FR">
              <a:latin typeface="Calibri" panose="020F0502020204030204" pitchFamily="34" charset="0"/>
            </a:endParaRPr>
          </a:p>
        </p:txBody>
      </p:sp>
      <p:sp>
        <p:nvSpPr>
          <p:cNvPr id="30725" name="Espace réservé de l'en-tête 4"/>
          <p:cNvSpPr txBox="1">
            <a:spLocks noGrp="1"/>
          </p:cNvSpPr>
          <p:nvPr/>
        </p:nvSpPr>
        <p:spPr bwMode="auto">
          <a:xfrm>
            <a:off x="0" y="1"/>
            <a:ext cx="2946400" cy="54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fr-FR" altLang="fr-FR">
              <a:latin typeface="Calibri" panose="020F0502020204030204" pitchFamily="34" charset="0"/>
            </a:endParaRPr>
          </a:p>
        </p:txBody>
      </p:sp>
    </p:spTree>
    <p:extLst>
      <p:ext uri="{BB962C8B-B14F-4D97-AF65-F5344CB8AC3E}">
        <p14:creationId xmlns:p14="http://schemas.microsoft.com/office/powerpoint/2010/main" val="41961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AD306-D523-E94E-B6CA-C258EA34A0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3B9EC64-1186-FC4C-B639-09B3E8C24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B43C816-B907-4E46-9CFD-3532641D60F5}"/>
              </a:ext>
            </a:extLst>
          </p:cNvPr>
          <p:cNvSpPr>
            <a:spLocks noGrp="1"/>
          </p:cNvSpPr>
          <p:nvPr>
            <p:ph type="dt" sz="half" idx="10"/>
          </p:nvPr>
        </p:nvSpPr>
        <p:spPr/>
        <p:txBody>
          <a:bodyPr/>
          <a:lstStyle/>
          <a:p>
            <a:fld id="{F1CEF700-64FF-8042-94F1-0E2D43CDC283}" type="datetime1">
              <a:rPr lang="fr-FR" smtClean="0"/>
              <a:t>16/01/2023</a:t>
            </a:fld>
            <a:endParaRPr lang="fr-FR"/>
          </a:p>
        </p:txBody>
      </p:sp>
      <p:sp>
        <p:nvSpPr>
          <p:cNvPr id="5" name="Espace réservé du pied de page 4">
            <a:extLst>
              <a:ext uri="{FF2B5EF4-FFF2-40B4-BE49-F238E27FC236}">
                <a16:creationId xmlns:a16="http://schemas.microsoft.com/office/drawing/2014/main" id="{E3B807A9-37CB-8246-8684-415524B1D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FECDEF-5A56-A840-8C59-ABB0E8E6E683}"/>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156144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77334-17FE-5F40-B65B-77CE587C33E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5294EED-2E5B-1340-A4BD-D251A77FCD2F}"/>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FA38007-AFDE-A14C-B2DE-B5F348876802}"/>
              </a:ext>
            </a:extLst>
          </p:cNvPr>
          <p:cNvSpPr>
            <a:spLocks noGrp="1"/>
          </p:cNvSpPr>
          <p:nvPr>
            <p:ph type="dt" sz="half" idx="10"/>
          </p:nvPr>
        </p:nvSpPr>
        <p:spPr/>
        <p:txBody>
          <a:bodyPr/>
          <a:lstStyle/>
          <a:p>
            <a:fld id="{EC2A631D-026C-1E42-B45C-39FB62E512EC}" type="datetime1">
              <a:rPr lang="fr-FR" smtClean="0"/>
              <a:t>16/01/2023</a:t>
            </a:fld>
            <a:endParaRPr lang="fr-FR"/>
          </a:p>
        </p:txBody>
      </p:sp>
      <p:sp>
        <p:nvSpPr>
          <p:cNvPr id="5" name="Espace réservé du pied de page 4">
            <a:extLst>
              <a:ext uri="{FF2B5EF4-FFF2-40B4-BE49-F238E27FC236}">
                <a16:creationId xmlns:a16="http://schemas.microsoft.com/office/drawing/2014/main" id="{63BA4074-FA7B-DD48-ADBE-7DE0DC719C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8D5619-679F-F641-BFD4-2AD144323EBB}"/>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232949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6546A11-B8B8-7C47-89AF-7DE2D456B4F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2DA257-F2FB-EA4C-897B-C0B706B6B93C}"/>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71A3B97-39D4-8946-A1F2-42B6A27BDDE9}"/>
              </a:ext>
            </a:extLst>
          </p:cNvPr>
          <p:cNvSpPr>
            <a:spLocks noGrp="1"/>
          </p:cNvSpPr>
          <p:nvPr>
            <p:ph type="dt" sz="half" idx="10"/>
          </p:nvPr>
        </p:nvSpPr>
        <p:spPr/>
        <p:txBody>
          <a:bodyPr/>
          <a:lstStyle/>
          <a:p>
            <a:fld id="{CA5DD11F-48A4-684D-95CF-275148629782}" type="datetime1">
              <a:rPr lang="fr-FR" smtClean="0"/>
              <a:t>16/01/2023</a:t>
            </a:fld>
            <a:endParaRPr lang="fr-FR"/>
          </a:p>
        </p:txBody>
      </p:sp>
      <p:sp>
        <p:nvSpPr>
          <p:cNvPr id="5" name="Espace réservé du pied de page 4">
            <a:extLst>
              <a:ext uri="{FF2B5EF4-FFF2-40B4-BE49-F238E27FC236}">
                <a16:creationId xmlns:a16="http://schemas.microsoft.com/office/drawing/2014/main" id="{4CA3242A-9A8B-0344-8969-CFCF9D43FF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645141-5E31-B540-AB12-01A59135002B}"/>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20459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0B40A-E1EC-EB49-9C88-A822C9DA1C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1E14BE-622D-8849-9967-18457954CEFA}"/>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F8F58BE-E350-C749-BD87-986EC11690D2}"/>
              </a:ext>
            </a:extLst>
          </p:cNvPr>
          <p:cNvSpPr>
            <a:spLocks noGrp="1"/>
          </p:cNvSpPr>
          <p:nvPr>
            <p:ph type="dt" sz="half" idx="10"/>
          </p:nvPr>
        </p:nvSpPr>
        <p:spPr/>
        <p:txBody>
          <a:bodyPr/>
          <a:lstStyle/>
          <a:p>
            <a:fld id="{6274DD2E-DCA7-BA44-98D8-BB1CD8F76FD2}" type="datetime1">
              <a:rPr lang="fr-FR" smtClean="0"/>
              <a:t>16/01/2023</a:t>
            </a:fld>
            <a:endParaRPr lang="fr-FR"/>
          </a:p>
        </p:txBody>
      </p:sp>
      <p:sp>
        <p:nvSpPr>
          <p:cNvPr id="5" name="Espace réservé du pied de page 4">
            <a:extLst>
              <a:ext uri="{FF2B5EF4-FFF2-40B4-BE49-F238E27FC236}">
                <a16:creationId xmlns:a16="http://schemas.microsoft.com/office/drawing/2014/main" id="{71CD0227-7112-E240-8774-C73D487D78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1DC053-8C81-9443-860F-90B73A889660}"/>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113171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3244A-3F4B-3641-91CE-187189F56C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967B76-FF2D-7942-86B9-2797A5F303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5BC2167-2BD1-684E-8656-256810E6EB0C}"/>
              </a:ext>
            </a:extLst>
          </p:cNvPr>
          <p:cNvSpPr>
            <a:spLocks noGrp="1"/>
          </p:cNvSpPr>
          <p:nvPr>
            <p:ph type="dt" sz="half" idx="10"/>
          </p:nvPr>
        </p:nvSpPr>
        <p:spPr/>
        <p:txBody>
          <a:bodyPr/>
          <a:lstStyle/>
          <a:p>
            <a:fld id="{EFDDE25C-C267-E14C-ABB4-836D7385C49C}" type="datetime1">
              <a:rPr lang="fr-FR" smtClean="0"/>
              <a:t>16/01/2023</a:t>
            </a:fld>
            <a:endParaRPr lang="fr-FR"/>
          </a:p>
        </p:txBody>
      </p:sp>
      <p:sp>
        <p:nvSpPr>
          <p:cNvPr id="5" name="Espace réservé du pied de page 4">
            <a:extLst>
              <a:ext uri="{FF2B5EF4-FFF2-40B4-BE49-F238E27FC236}">
                <a16:creationId xmlns:a16="http://schemas.microsoft.com/office/drawing/2014/main" id="{E9D3C2C7-1AA8-7B49-9E37-26B0F8EF22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BE165E-506A-F342-ADAD-3527F5B1C206}"/>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52680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01A7E-CD21-D745-A74F-0651B0E48C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B89992-A1E1-C14B-96B5-AD2F96EEEA23}"/>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F302B60-688C-3346-AF07-D11B950AA053}"/>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0248A4B-9C65-3E4B-8374-06BCAB1AEC97}"/>
              </a:ext>
            </a:extLst>
          </p:cNvPr>
          <p:cNvSpPr>
            <a:spLocks noGrp="1"/>
          </p:cNvSpPr>
          <p:nvPr>
            <p:ph type="dt" sz="half" idx="10"/>
          </p:nvPr>
        </p:nvSpPr>
        <p:spPr/>
        <p:txBody>
          <a:bodyPr/>
          <a:lstStyle/>
          <a:p>
            <a:fld id="{8A5D7BB6-B210-F04A-B178-2E47AD5D97DD}" type="datetime1">
              <a:rPr lang="fr-FR" smtClean="0"/>
              <a:t>16/01/2023</a:t>
            </a:fld>
            <a:endParaRPr lang="fr-FR"/>
          </a:p>
        </p:txBody>
      </p:sp>
      <p:sp>
        <p:nvSpPr>
          <p:cNvPr id="6" name="Espace réservé du pied de page 5">
            <a:extLst>
              <a:ext uri="{FF2B5EF4-FFF2-40B4-BE49-F238E27FC236}">
                <a16:creationId xmlns:a16="http://schemas.microsoft.com/office/drawing/2014/main" id="{50C016BE-7BF0-4E4E-A648-DD61C2DC89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1DC120-C663-FD4E-99FF-D15C58090402}"/>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130888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2A794-5569-8B4D-B07D-08FA3FF0100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B6FE67-0D6D-144D-BEA7-CC5B7417B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EA72D7E-01CB-744F-BDB5-BE3075FB771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D982FF8D-E11E-7841-AED1-5DB50C78E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44C6B6F1-8154-8446-8712-7091A2171C2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0CFC78BE-DA61-3545-BCF9-403B64092C03}"/>
              </a:ext>
            </a:extLst>
          </p:cNvPr>
          <p:cNvSpPr>
            <a:spLocks noGrp="1"/>
          </p:cNvSpPr>
          <p:nvPr>
            <p:ph type="dt" sz="half" idx="10"/>
          </p:nvPr>
        </p:nvSpPr>
        <p:spPr/>
        <p:txBody>
          <a:bodyPr/>
          <a:lstStyle/>
          <a:p>
            <a:fld id="{B0178E41-44CF-8C44-889C-E4BB1EDBB40A}" type="datetime1">
              <a:rPr lang="fr-FR" smtClean="0"/>
              <a:t>16/01/2023</a:t>
            </a:fld>
            <a:endParaRPr lang="fr-FR"/>
          </a:p>
        </p:txBody>
      </p:sp>
      <p:sp>
        <p:nvSpPr>
          <p:cNvPr id="8" name="Espace réservé du pied de page 7">
            <a:extLst>
              <a:ext uri="{FF2B5EF4-FFF2-40B4-BE49-F238E27FC236}">
                <a16:creationId xmlns:a16="http://schemas.microsoft.com/office/drawing/2014/main" id="{8367FF2A-F9E5-0548-A4DE-7C45678C7FA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B3FEA2-DF97-1443-A941-991826A88982}"/>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147641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82E23-16A7-B040-AD52-06C78EA62F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1CA6738-7F5E-FC42-A422-ED69B8A68450}"/>
              </a:ext>
            </a:extLst>
          </p:cNvPr>
          <p:cNvSpPr>
            <a:spLocks noGrp="1"/>
          </p:cNvSpPr>
          <p:nvPr>
            <p:ph type="dt" sz="half" idx="10"/>
          </p:nvPr>
        </p:nvSpPr>
        <p:spPr/>
        <p:txBody>
          <a:bodyPr/>
          <a:lstStyle/>
          <a:p>
            <a:fld id="{88F542D2-6627-FA4B-BEB2-F6137A7BE159}" type="datetime1">
              <a:rPr lang="fr-FR" smtClean="0"/>
              <a:t>16/01/2023</a:t>
            </a:fld>
            <a:endParaRPr lang="fr-FR"/>
          </a:p>
        </p:txBody>
      </p:sp>
      <p:sp>
        <p:nvSpPr>
          <p:cNvPr id="4" name="Espace réservé du pied de page 3">
            <a:extLst>
              <a:ext uri="{FF2B5EF4-FFF2-40B4-BE49-F238E27FC236}">
                <a16:creationId xmlns:a16="http://schemas.microsoft.com/office/drawing/2014/main" id="{92363CEF-35FF-E64E-838A-35E3E91903E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CB4C7E9-924E-B74B-A05D-35B4276550B4}"/>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15303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EC3F1E-53EF-8C42-93E0-57C5E7F73CBF}"/>
              </a:ext>
            </a:extLst>
          </p:cNvPr>
          <p:cNvSpPr>
            <a:spLocks noGrp="1"/>
          </p:cNvSpPr>
          <p:nvPr>
            <p:ph type="dt" sz="half" idx="10"/>
          </p:nvPr>
        </p:nvSpPr>
        <p:spPr/>
        <p:txBody>
          <a:bodyPr/>
          <a:lstStyle/>
          <a:p>
            <a:fld id="{72F74BB2-7D7F-2C4F-A5BC-96B9E484C679}" type="datetime1">
              <a:rPr lang="fr-FR" smtClean="0"/>
              <a:t>16/01/2023</a:t>
            </a:fld>
            <a:endParaRPr lang="fr-FR"/>
          </a:p>
        </p:txBody>
      </p:sp>
      <p:sp>
        <p:nvSpPr>
          <p:cNvPr id="3" name="Espace réservé du pied de page 2">
            <a:extLst>
              <a:ext uri="{FF2B5EF4-FFF2-40B4-BE49-F238E27FC236}">
                <a16:creationId xmlns:a16="http://schemas.microsoft.com/office/drawing/2014/main" id="{E376858F-879D-F840-92E8-3C711131A2A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880C570-9C22-BE42-BE41-8F3BB96210C9}"/>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420014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BAA36-C5B0-D74D-8674-E24D50E629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28F1ECA-B8C7-5049-84E1-E7D24B56D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38F8737C-66C4-CE4F-AF9F-EDA83410C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0D412A4-2DD0-B749-BD35-5102A34852B7}"/>
              </a:ext>
            </a:extLst>
          </p:cNvPr>
          <p:cNvSpPr>
            <a:spLocks noGrp="1"/>
          </p:cNvSpPr>
          <p:nvPr>
            <p:ph type="dt" sz="half" idx="10"/>
          </p:nvPr>
        </p:nvSpPr>
        <p:spPr/>
        <p:txBody>
          <a:bodyPr/>
          <a:lstStyle/>
          <a:p>
            <a:fld id="{78738C6F-9CD4-9447-B37E-9191CB15CCFB}" type="datetime1">
              <a:rPr lang="fr-FR" smtClean="0"/>
              <a:t>16/01/2023</a:t>
            </a:fld>
            <a:endParaRPr lang="fr-FR"/>
          </a:p>
        </p:txBody>
      </p:sp>
      <p:sp>
        <p:nvSpPr>
          <p:cNvPr id="6" name="Espace réservé du pied de page 5">
            <a:extLst>
              <a:ext uri="{FF2B5EF4-FFF2-40B4-BE49-F238E27FC236}">
                <a16:creationId xmlns:a16="http://schemas.microsoft.com/office/drawing/2014/main" id="{8CC00E78-7630-6345-99BF-C618278BED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CC3BC5-97D0-654D-A4FE-7BCB144669DE}"/>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207242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CFDB3-4F57-FD43-8ACC-E8E25FAA1D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B93892E-7D35-4C4B-8117-6833CC847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28F705-9E6F-3E4F-9FFB-0D3D75844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D1D9A29-4191-AB4A-92B9-2861DE2D9B0F}"/>
              </a:ext>
            </a:extLst>
          </p:cNvPr>
          <p:cNvSpPr>
            <a:spLocks noGrp="1"/>
          </p:cNvSpPr>
          <p:nvPr>
            <p:ph type="dt" sz="half" idx="10"/>
          </p:nvPr>
        </p:nvSpPr>
        <p:spPr/>
        <p:txBody>
          <a:bodyPr/>
          <a:lstStyle/>
          <a:p>
            <a:fld id="{F5FE0B1A-E7A6-7D46-BBC2-03BF8B32F457}" type="datetime1">
              <a:rPr lang="fr-FR" smtClean="0"/>
              <a:t>16/01/2023</a:t>
            </a:fld>
            <a:endParaRPr lang="fr-FR"/>
          </a:p>
        </p:txBody>
      </p:sp>
      <p:sp>
        <p:nvSpPr>
          <p:cNvPr id="6" name="Espace réservé du pied de page 5">
            <a:extLst>
              <a:ext uri="{FF2B5EF4-FFF2-40B4-BE49-F238E27FC236}">
                <a16:creationId xmlns:a16="http://schemas.microsoft.com/office/drawing/2014/main" id="{2625EA2C-F015-3E4A-8030-7E82514074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E24252-40D8-3044-9F53-88553DB0B85E}"/>
              </a:ext>
            </a:extLst>
          </p:cNvPr>
          <p:cNvSpPr>
            <a:spLocks noGrp="1"/>
          </p:cNvSpPr>
          <p:nvPr>
            <p:ph type="sldNum" sz="quarter" idx="12"/>
          </p:nvPr>
        </p:nvSpPr>
        <p:spPr/>
        <p:txBody>
          <a:bodyPr/>
          <a:lstStyle/>
          <a:p>
            <a:fld id="{8EC31DCD-0DC6-4041-BD29-0D8F428D2EF4}" type="slidenum">
              <a:rPr lang="fr-FR" smtClean="0"/>
              <a:t>‹N°›</a:t>
            </a:fld>
            <a:endParaRPr lang="fr-FR"/>
          </a:p>
        </p:txBody>
      </p:sp>
    </p:spTree>
    <p:extLst>
      <p:ext uri="{BB962C8B-B14F-4D97-AF65-F5344CB8AC3E}">
        <p14:creationId xmlns:p14="http://schemas.microsoft.com/office/powerpoint/2010/main" val="29553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09A7A9-AE4C-6D48-BA68-102C9B091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7B92F7-EC3D-E04B-8432-9EB9B841B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9E30AF5-F62F-4B40-87F5-F4A15539B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F2840-0F57-0C4D-B849-58ACF5B3A580}" type="datetime1">
              <a:rPr lang="fr-FR" smtClean="0"/>
              <a:t>16/01/2023</a:t>
            </a:fld>
            <a:endParaRPr lang="fr-FR"/>
          </a:p>
        </p:txBody>
      </p:sp>
      <p:sp>
        <p:nvSpPr>
          <p:cNvPr id="5" name="Espace réservé du pied de page 4">
            <a:extLst>
              <a:ext uri="{FF2B5EF4-FFF2-40B4-BE49-F238E27FC236}">
                <a16:creationId xmlns:a16="http://schemas.microsoft.com/office/drawing/2014/main" id="{5323657C-48E0-1144-9503-01DB07F92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2AACABF-393D-3D46-AB96-1250B95FD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31DCD-0DC6-4041-BD29-0D8F428D2EF4}" type="slidenum">
              <a:rPr lang="fr-FR" smtClean="0"/>
              <a:t>‹N°›</a:t>
            </a:fld>
            <a:endParaRPr lang="fr-FR"/>
          </a:p>
        </p:txBody>
      </p:sp>
    </p:spTree>
    <p:extLst>
      <p:ext uri="{BB962C8B-B14F-4D97-AF65-F5344CB8AC3E}">
        <p14:creationId xmlns:p14="http://schemas.microsoft.com/office/powerpoint/2010/main" val="182555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cne-ethique.fr/" TargetMode="External"/><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4045ED-DFC3-CF49-8047-570FB2E4C7B0}"/>
              </a:ext>
            </a:extLst>
          </p:cNvPr>
          <p:cNvSpPr/>
          <p:nvPr/>
        </p:nvSpPr>
        <p:spPr>
          <a:xfrm>
            <a:off x="459889" y="437800"/>
            <a:ext cx="11120718" cy="5885703"/>
          </a:xfrm>
          <a:prstGeom prst="rect">
            <a:avLst/>
          </a:prstGeom>
          <a:solidFill>
            <a:schemeClr val="bg1"/>
          </a:solidFill>
          <a:ln w="127000" cap="flat" cmpd="sng">
            <a:solidFill>
              <a:schemeClr val="accent5">
                <a:lumMod val="40000"/>
                <a:lumOff val="6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6350573-5078-3748-8750-E506F9976BEB}"/>
              </a:ext>
            </a:extLst>
          </p:cNvPr>
          <p:cNvSpPr>
            <a:spLocks noGrp="1"/>
          </p:cNvSpPr>
          <p:nvPr>
            <p:ph type="ctrTitle"/>
          </p:nvPr>
        </p:nvSpPr>
        <p:spPr>
          <a:xfrm>
            <a:off x="880431" y="2271527"/>
            <a:ext cx="10598227" cy="1626432"/>
          </a:xfrm>
          <a:solidFill>
            <a:schemeClr val="bg1"/>
          </a:solidFill>
        </p:spPr>
        <p:txBody>
          <a:bodyPr>
            <a:noAutofit/>
          </a:bodyPr>
          <a:lstStyle/>
          <a:p>
            <a:r>
              <a:rPr lang="fr-FR" sz="5400" b="1" dirty="0" smtClean="0">
                <a:latin typeface="+mn-lt"/>
              </a:rPr>
              <a:t>Accompagnement des personnes en fin de vie</a:t>
            </a:r>
            <a:endParaRPr lang="fr-FR" sz="4400" b="1" i="1" dirty="0">
              <a:latin typeface="+mn-lt"/>
            </a:endParaRPr>
          </a:p>
        </p:txBody>
      </p:sp>
      <p:sp>
        <p:nvSpPr>
          <p:cNvPr id="4" name="ZoneTexte 3">
            <a:extLst>
              <a:ext uri="{FF2B5EF4-FFF2-40B4-BE49-F238E27FC236}">
                <a16:creationId xmlns:a16="http://schemas.microsoft.com/office/drawing/2014/main" id="{C9AFB125-6EAC-744B-BCC1-A8B9A4F21A74}"/>
              </a:ext>
            </a:extLst>
          </p:cNvPr>
          <p:cNvSpPr txBox="1"/>
          <p:nvPr/>
        </p:nvSpPr>
        <p:spPr>
          <a:xfrm>
            <a:off x="4979504" y="4957284"/>
            <a:ext cx="6499154" cy="1384995"/>
          </a:xfrm>
          <a:prstGeom prst="rect">
            <a:avLst/>
          </a:prstGeom>
          <a:noFill/>
        </p:spPr>
        <p:txBody>
          <a:bodyPr wrap="square" rtlCol="0">
            <a:spAutoFit/>
          </a:bodyPr>
          <a:lstStyle/>
          <a:p>
            <a:pPr algn="r"/>
            <a:r>
              <a:rPr lang="fr-FR" sz="2400" b="1" dirty="0"/>
              <a:t>Pr. Jean-François </a:t>
            </a:r>
            <a:r>
              <a:rPr lang="fr-FR" sz="2400" b="1" dirty="0" err="1"/>
              <a:t>Delfraissy</a:t>
            </a:r>
            <a:endParaRPr lang="fr-FR" sz="2400" b="1" dirty="0"/>
          </a:p>
          <a:p>
            <a:pPr algn="r"/>
            <a:r>
              <a:rPr lang="fr-FR" sz="2000" dirty="0" smtClean="0">
                <a:latin typeface="+mj-lt"/>
              </a:rPr>
              <a:t>Ancien Président </a:t>
            </a:r>
            <a:r>
              <a:rPr lang="fr-FR" sz="2000" dirty="0">
                <a:latin typeface="+mj-lt"/>
              </a:rPr>
              <a:t>du Conseil scientifique COVID-19</a:t>
            </a:r>
          </a:p>
          <a:p>
            <a:pPr algn="r"/>
            <a:r>
              <a:rPr lang="fr-FR" sz="2000" dirty="0">
                <a:latin typeface="+mj-lt"/>
              </a:rPr>
              <a:t>Président du Comité Consultatif National d’Ethique (CCNE)</a:t>
            </a:r>
          </a:p>
          <a:p>
            <a:pPr algn="r"/>
            <a:r>
              <a:rPr lang="fr-FR" sz="2000" u="sng" dirty="0" smtClean="0">
                <a:latin typeface="+mj-lt"/>
              </a:rPr>
              <a:t>jean-francois.delfraissy@comite-ethique.fr</a:t>
            </a:r>
            <a:endParaRPr lang="fr-FR" sz="2000" u="sng" dirty="0">
              <a:latin typeface="+mj-lt"/>
            </a:endParaRPr>
          </a:p>
        </p:txBody>
      </p:sp>
      <p:pic>
        <p:nvPicPr>
          <p:cNvPr id="8" name="Image 7">
            <a:extLst>
              <a:ext uri="{FF2B5EF4-FFF2-40B4-BE49-F238E27FC236}">
                <a16:creationId xmlns:a16="http://schemas.microsoft.com/office/drawing/2014/main" id="{AB0F5BE1-E64A-8144-A723-FD6DF1BB23B7}"/>
              </a:ext>
            </a:extLst>
          </p:cNvPr>
          <p:cNvPicPr>
            <a:picLocks noChangeAspect="1"/>
          </p:cNvPicPr>
          <p:nvPr/>
        </p:nvPicPr>
        <p:blipFill rotWithShape="1">
          <a:blip r:embed="rId3"/>
          <a:srcRect l="11606" t="25614" r="12077" b="23573"/>
          <a:stretch/>
        </p:blipFill>
        <p:spPr>
          <a:xfrm>
            <a:off x="533129" y="542627"/>
            <a:ext cx="3329251" cy="1150852"/>
          </a:xfrm>
          <a:prstGeom prst="rect">
            <a:avLst/>
          </a:prstGeom>
        </p:spPr>
      </p:pic>
      <p:sp>
        <p:nvSpPr>
          <p:cNvPr id="10" name="ZoneTexte 9">
            <a:extLst>
              <a:ext uri="{FF2B5EF4-FFF2-40B4-BE49-F238E27FC236}">
                <a16:creationId xmlns:a16="http://schemas.microsoft.com/office/drawing/2014/main" id="{C9AFB125-6EAC-744B-BCC1-A8B9A4F21A74}"/>
              </a:ext>
            </a:extLst>
          </p:cNvPr>
          <p:cNvSpPr txBox="1"/>
          <p:nvPr/>
        </p:nvSpPr>
        <p:spPr>
          <a:xfrm>
            <a:off x="1653264" y="3897959"/>
            <a:ext cx="9052560" cy="1384995"/>
          </a:xfrm>
          <a:prstGeom prst="rect">
            <a:avLst/>
          </a:prstGeom>
          <a:noFill/>
        </p:spPr>
        <p:txBody>
          <a:bodyPr wrap="square" rtlCol="0">
            <a:spAutoFit/>
          </a:bodyPr>
          <a:lstStyle/>
          <a:p>
            <a:pPr algn="ctr"/>
            <a:r>
              <a:rPr lang="fr-FR" sz="2800" b="1" i="1" dirty="0" smtClean="0"/>
              <a:t>Réunion – débat</a:t>
            </a:r>
          </a:p>
          <a:p>
            <a:pPr algn="ctr"/>
            <a:r>
              <a:rPr lang="fr-FR" sz="2800" b="1" i="1" dirty="0" smtClean="0"/>
              <a:t>Faculté de médecine de Caen</a:t>
            </a:r>
          </a:p>
          <a:p>
            <a:pPr algn="ctr"/>
            <a:r>
              <a:rPr lang="fr-FR" sz="2800" b="1" i="1" dirty="0" smtClean="0"/>
              <a:t>16 janvier 2023</a:t>
            </a:r>
            <a:endParaRPr lang="fr-FR" sz="2800" b="1" dirty="0" smtClean="0"/>
          </a:p>
        </p:txBody>
      </p:sp>
      <p:sp>
        <p:nvSpPr>
          <p:cNvPr id="11" name="Espace réservé du numéro de diapositive 3">
            <a:extLst>
              <a:ext uri="{FF2B5EF4-FFF2-40B4-BE49-F238E27FC236}">
                <a16:creationId xmlns:a16="http://schemas.microsoft.com/office/drawing/2014/main" id="{662EEF7C-0742-614F-B1A3-5BD2365EA17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C31DCD-0DC6-4041-BD29-0D8F428D2EF4}" type="slidenum">
              <a:rPr lang="fr-FR" sz="1800" b="1" smtClean="0">
                <a:solidFill>
                  <a:schemeClr val="accent1">
                    <a:lumMod val="50000"/>
                  </a:schemeClr>
                </a:solidFill>
                <a:latin typeface="+mj-lt"/>
              </a:rPr>
              <a:pPr/>
              <a:t>1</a:t>
            </a:fld>
            <a:endParaRPr lang="fr-FR" sz="1800" b="1" dirty="0">
              <a:solidFill>
                <a:schemeClr val="accent1">
                  <a:lumMod val="50000"/>
                </a:schemeClr>
              </a:solidFill>
              <a:latin typeface="+mj-lt"/>
            </a:endParaRPr>
          </a:p>
        </p:txBody>
      </p:sp>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21069" b="21924"/>
          <a:stretch/>
        </p:blipFill>
        <p:spPr>
          <a:xfrm>
            <a:off x="5930985" y="510699"/>
            <a:ext cx="5561905" cy="1737360"/>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53" y="4852066"/>
            <a:ext cx="2583404" cy="1165961"/>
          </a:xfrm>
          <a:prstGeom prst="rect">
            <a:avLst/>
          </a:prstGeom>
        </p:spPr>
      </p:pic>
    </p:spTree>
    <p:extLst>
      <p:ext uri="{BB962C8B-B14F-4D97-AF65-F5344CB8AC3E}">
        <p14:creationId xmlns:p14="http://schemas.microsoft.com/office/powerpoint/2010/main" val="2785242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7687" y="450476"/>
            <a:ext cx="9409610" cy="505849"/>
          </a:xfrm>
          <a:prstGeom prst="rect">
            <a:avLst/>
          </a:prstGeom>
          <a:solidFill>
            <a:srgbClr val="EFC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97"/>
          </a:p>
        </p:txBody>
      </p:sp>
      <p:sp>
        <p:nvSpPr>
          <p:cNvPr id="33796" name="Titre 1"/>
          <p:cNvSpPr>
            <a:spLocks noGrp="1"/>
          </p:cNvSpPr>
          <p:nvPr>
            <p:ph type="title"/>
          </p:nvPr>
        </p:nvSpPr>
        <p:spPr>
          <a:xfrm>
            <a:off x="1524000" y="143057"/>
            <a:ext cx="9616984" cy="1249657"/>
          </a:xfrm>
        </p:spPr>
        <p:txBody>
          <a:bodyPr>
            <a:normAutofit/>
          </a:bodyPr>
          <a:lstStyle/>
          <a:p>
            <a:pPr algn="ctr" eaLnBrk="1" hangingPunct="1"/>
            <a:r>
              <a:rPr lang="fr-FR" altLang="fr-FR" sz="3421" b="1" dirty="0" smtClean="0">
                <a:solidFill>
                  <a:srgbClr val="7030A0"/>
                </a:solidFill>
                <a:latin typeface="Times New Roman" panose="02020603050405020304" pitchFamily="18" charset="0"/>
                <a:cs typeface="Times New Roman" panose="02020603050405020304" pitchFamily="18" charset="0"/>
              </a:rPr>
              <a:t>Historique des travaux du CCNE sur la fin de vie</a:t>
            </a:r>
            <a:endParaRPr lang="fr-FR" altLang="fr-FR" sz="3421" b="1" dirty="0">
              <a:solidFill>
                <a:srgbClr val="7030A0"/>
              </a:solidFill>
              <a:latin typeface="Times New Roman" panose="02020603050405020304" pitchFamily="18" charset="0"/>
              <a:cs typeface="Times New Roman" panose="02020603050405020304" pitchFamily="18" charset="0"/>
            </a:endParaRPr>
          </a:p>
        </p:txBody>
      </p:sp>
      <p:sp>
        <p:nvSpPr>
          <p:cNvPr id="33798" name="Espace réservé du numéro de diapositive 3"/>
          <p:cNvSpPr>
            <a:spLocks noGrp="1"/>
          </p:cNvSpPr>
          <p:nvPr>
            <p:ph type="sldNum" sz="quarter" idx="12"/>
          </p:nvPr>
        </p:nvSpPr>
        <p:spPr>
          <a:noFill/>
        </p:spPr>
        <p:txBody>
          <a:bodyPr/>
          <a:lstStyle>
            <a:lvl1pPr>
              <a:spcBef>
                <a:spcPct val="20000"/>
              </a:spcBef>
              <a:buChar char="•"/>
              <a:defRPr sz="3016">
                <a:solidFill>
                  <a:schemeClr val="tx1"/>
                </a:solidFill>
                <a:latin typeface="Arial" panose="020B0604020202020204" pitchFamily="34" charset="0"/>
              </a:defRPr>
            </a:lvl1pPr>
            <a:lvl2pPr marL="700369" indent="-269373">
              <a:spcBef>
                <a:spcPct val="20000"/>
              </a:spcBef>
              <a:buChar char="–"/>
              <a:defRPr sz="2639">
                <a:solidFill>
                  <a:schemeClr val="tx1"/>
                </a:solidFill>
                <a:latin typeface="Arial" panose="020B0604020202020204" pitchFamily="34" charset="0"/>
              </a:defRPr>
            </a:lvl2pPr>
            <a:lvl3pPr marL="1077491" indent="-215498">
              <a:spcBef>
                <a:spcPct val="20000"/>
              </a:spcBef>
              <a:buChar char="•"/>
              <a:defRPr sz="2263">
                <a:solidFill>
                  <a:schemeClr val="tx1"/>
                </a:solidFill>
                <a:latin typeface="Arial" panose="020B0604020202020204" pitchFamily="34" charset="0"/>
              </a:defRPr>
            </a:lvl3pPr>
            <a:lvl4pPr marL="1508487" indent="-215498">
              <a:spcBef>
                <a:spcPct val="20000"/>
              </a:spcBef>
              <a:buChar char="–"/>
              <a:defRPr sz="1886">
                <a:solidFill>
                  <a:schemeClr val="tx1"/>
                </a:solidFill>
                <a:latin typeface="Arial" panose="020B0604020202020204" pitchFamily="34" charset="0"/>
              </a:defRPr>
            </a:lvl4pPr>
            <a:lvl5pPr marL="1939484" indent="-215498">
              <a:spcBef>
                <a:spcPct val="20000"/>
              </a:spcBef>
              <a:buChar char="»"/>
              <a:defRPr sz="1886">
                <a:solidFill>
                  <a:schemeClr val="tx1"/>
                </a:solidFill>
                <a:latin typeface="Arial" panose="020B0604020202020204" pitchFamily="34" charset="0"/>
              </a:defRPr>
            </a:lvl5pPr>
            <a:lvl6pPr marL="2370481" indent="-215498" eaLnBrk="0" fontAlgn="base" hangingPunct="0">
              <a:spcBef>
                <a:spcPct val="20000"/>
              </a:spcBef>
              <a:spcAft>
                <a:spcPct val="0"/>
              </a:spcAft>
              <a:buChar char="»"/>
              <a:defRPr sz="1886">
                <a:solidFill>
                  <a:schemeClr val="tx1"/>
                </a:solidFill>
                <a:latin typeface="Arial" panose="020B0604020202020204" pitchFamily="34" charset="0"/>
              </a:defRPr>
            </a:lvl6pPr>
            <a:lvl7pPr marL="2801477" indent="-215498" eaLnBrk="0" fontAlgn="base" hangingPunct="0">
              <a:spcBef>
                <a:spcPct val="20000"/>
              </a:spcBef>
              <a:spcAft>
                <a:spcPct val="0"/>
              </a:spcAft>
              <a:buChar char="»"/>
              <a:defRPr sz="1886">
                <a:solidFill>
                  <a:schemeClr val="tx1"/>
                </a:solidFill>
                <a:latin typeface="Arial" panose="020B0604020202020204" pitchFamily="34" charset="0"/>
              </a:defRPr>
            </a:lvl7pPr>
            <a:lvl8pPr marL="3232474" indent="-215498" eaLnBrk="0" fontAlgn="base" hangingPunct="0">
              <a:spcBef>
                <a:spcPct val="20000"/>
              </a:spcBef>
              <a:spcAft>
                <a:spcPct val="0"/>
              </a:spcAft>
              <a:buChar char="»"/>
              <a:defRPr sz="1886">
                <a:solidFill>
                  <a:schemeClr val="tx1"/>
                </a:solidFill>
                <a:latin typeface="Arial" panose="020B0604020202020204" pitchFamily="34" charset="0"/>
              </a:defRPr>
            </a:lvl8pPr>
            <a:lvl9pPr marL="3663470" indent="-215498" eaLnBrk="0" fontAlgn="base" hangingPunct="0">
              <a:spcBef>
                <a:spcPct val="20000"/>
              </a:spcBef>
              <a:spcAft>
                <a:spcPct val="0"/>
              </a:spcAft>
              <a:buChar char="»"/>
              <a:defRPr sz="1886">
                <a:solidFill>
                  <a:schemeClr val="tx1"/>
                </a:solidFill>
                <a:latin typeface="Arial" panose="020B0604020202020204" pitchFamily="34" charset="0"/>
              </a:defRPr>
            </a:lvl9pPr>
          </a:lstStyle>
          <a:p>
            <a:pPr>
              <a:spcBef>
                <a:spcPct val="0"/>
              </a:spcBef>
              <a:buFontTx/>
              <a:buNone/>
            </a:pPr>
            <a:fld id="{2AAB636A-8B13-4432-9673-A664FAB575CF}" type="slidenum">
              <a:rPr lang="fr-FR" altLang="fr-FR" sz="1320"/>
              <a:pPr>
                <a:spcBef>
                  <a:spcPct val="0"/>
                </a:spcBef>
                <a:buFontTx/>
                <a:buNone/>
              </a:pPr>
              <a:t>10</a:t>
            </a:fld>
            <a:endParaRPr lang="fr-FR" altLang="fr-FR" sz="1320"/>
          </a:p>
        </p:txBody>
      </p:sp>
      <p:pic>
        <p:nvPicPr>
          <p:cNvPr id="33800"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276996" y="1"/>
            <a:ext cx="1580405" cy="9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404949" y="1040655"/>
            <a:ext cx="11534502" cy="4101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300" b="1" dirty="0"/>
              <a:t>Avis 139 Questions éthiques relatives aux situations de fin de vie : autonomie et solidarité </a:t>
            </a:r>
            <a:r>
              <a:rPr lang="fr-FR" sz="2300" b="1" dirty="0" smtClean="0"/>
              <a:t>13/09/2022</a:t>
            </a:r>
          </a:p>
          <a:p>
            <a:pPr algn="just"/>
            <a:r>
              <a:rPr lang="fr-FR" sz="2300" b="1" dirty="0" smtClean="0">
                <a:solidFill>
                  <a:srgbClr val="7030A0"/>
                </a:solidFill>
              </a:rPr>
              <a:t>Avis </a:t>
            </a:r>
            <a:r>
              <a:rPr lang="fr-FR" sz="2300" b="1" dirty="0">
                <a:solidFill>
                  <a:srgbClr val="7030A0"/>
                </a:solidFill>
              </a:rPr>
              <a:t>129 </a:t>
            </a:r>
            <a:r>
              <a:rPr lang="fr-FR" sz="2300" b="1" dirty="0" smtClean="0">
                <a:solidFill>
                  <a:srgbClr val="7030A0"/>
                </a:solidFill>
              </a:rPr>
              <a:t>Contribution </a:t>
            </a:r>
            <a:r>
              <a:rPr lang="fr-FR" sz="2300" b="1" dirty="0">
                <a:solidFill>
                  <a:srgbClr val="7030A0"/>
                </a:solidFill>
              </a:rPr>
              <a:t>du Comité consultatif national d’éthique à la révision de la loi de bioéthique </a:t>
            </a:r>
            <a:r>
              <a:rPr lang="fr-FR" sz="2300" b="1" dirty="0" smtClean="0">
                <a:solidFill>
                  <a:srgbClr val="7030A0"/>
                </a:solidFill>
              </a:rPr>
              <a:t>2018-2019 18/09/2018</a:t>
            </a:r>
            <a:endParaRPr lang="fr-FR" sz="2300" b="1" dirty="0">
              <a:solidFill>
                <a:srgbClr val="7030A0"/>
              </a:solidFill>
            </a:endParaRPr>
          </a:p>
          <a:p>
            <a:pPr algn="just"/>
            <a:r>
              <a:rPr lang="fr-FR" sz="2300" b="1" dirty="0"/>
              <a:t>Avis 128 Enjeux éthiques du vieillissement. Quel sens à la concentration des personnes âgées entre elles, dans des établissements dits d’hébergement ? Quels leviers pour une société inclusive pour les personnes âgées </a:t>
            </a:r>
            <a:r>
              <a:rPr lang="fr-FR" sz="2300" b="1" dirty="0" smtClean="0"/>
              <a:t>? 16/05/2018</a:t>
            </a:r>
            <a:endParaRPr lang="fr-FR" sz="2300" b="1" dirty="0"/>
          </a:p>
          <a:p>
            <a:pPr algn="just"/>
            <a:r>
              <a:rPr lang="fr-FR" sz="2300" b="1" dirty="0">
                <a:solidFill>
                  <a:srgbClr val="7030A0"/>
                </a:solidFill>
              </a:rPr>
              <a:t>Avis 121 Fin de vie, autonomie de la personne, volonté de </a:t>
            </a:r>
            <a:r>
              <a:rPr lang="fr-FR" sz="2300" b="1" dirty="0" smtClean="0">
                <a:solidFill>
                  <a:srgbClr val="7030A0"/>
                </a:solidFill>
              </a:rPr>
              <a:t>mourir 13/06/2013</a:t>
            </a:r>
            <a:endParaRPr lang="fr-FR" sz="2300" dirty="0">
              <a:solidFill>
                <a:srgbClr val="7030A0"/>
              </a:solidFill>
            </a:endParaRPr>
          </a:p>
          <a:p>
            <a:pPr algn="just"/>
            <a:r>
              <a:rPr lang="fr-FR" sz="2300" b="1" dirty="0"/>
              <a:t>Avis 108 sur les questions éthiques liées au développement et au financement des soins </a:t>
            </a:r>
            <a:r>
              <a:rPr lang="fr-FR" sz="2300" b="1" dirty="0" smtClean="0"/>
              <a:t>palliatifs 12/11/2009</a:t>
            </a:r>
            <a:endParaRPr lang="fr-FR" sz="2300" b="1" dirty="0"/>
          </a:p>
          <a:p>
            <a:pPr algn="just"/>
            <a:r>
              <a:rPr lang="fr-FR" sz="2300" b="1" dirty="0">
                <a:solidFill>
                  <a:srgbClr val="7030A0"/>
                </a:solidFill>
              </a:rPr>
              <a:t>Avis 63 Fin de vie, arrêt de vie, </a:t>
            </a:r>
            <a:r>
              <a:rPr lang="fr-FR" sz="2300" b="1" dirty="0" smtClean="0">
                <a:solidFill>
                  <a:srgbClr val="7030A0"/>
                </a:solidFill>
              </a:rPr>
              <a:t>euthanasie 27/01/2000</a:t>
            </a:r>
          </a:p>
          <a:p>
            <a:pPr algn="just"/>
            <a:r>
              <a:rPr lang="fr-FR" sz="2300" b="1" dirty="0"/>
              <a:t>Avis 59 Rapport sur le vieillissement </a:t>
            </a:r>
            <a:r>
              <a:rPr lang="fr-FR" sz="2300" b="1" dirty="0" smtClean="0"/>
              <a:t>25/05/1998</a:t>
            </a:r>
            <a:endParaRPr lang="fr-FR" sz="2300" dirty="0">
              <a:solidFill>
                <a:srgbClr val="7030A0"/>
              </a:solidFill>
            </a:endParaRPr>
          </a:p>
          <a:p>
            <a:pPr algn="just"/>
            <a:r>
              <a:rPr lang="fr-FR" sz="2300" b="1" dirty="0" smtClean="0">
                <a:solidFill>
                  <a:srgbClr val="7030A0"/>
                </a:solidFill>
              </a:rPr>
              <a:t>Avis </a:t>
            </a:r>
            <a:r>
              <a:rPr lang="fr-FR" sz="2300" b="1" dirty="0">
                <a:solidFill>
                  <a:srgbClr val="7030A0"/>
                </a:solidFill>
              </a:rPr>
              <a:t>26 concernant la proposition de résolution sur l'assistance aux mourants, adoptée le 25 avril 1991 au Parlement européen par la Commission de l'environnement, de la santé publique et de la protection des </a:t>
            </a:r>
            <a:r>
              <a:rPr lang="fr-FR" sz="2300" b="1" dirty="0" smtClean="0">
                <a:solidFill>
                  <a:srgbClr val="7030A0"/>
                </a:solidFill>
              </a:rPr>
              <a:t>consommateurs 24/06/1991</a:t>
            </a:r>
            <a:endParaRPr lang="fr-FR" sz="2300" b="1" dirty="0">
              <a:solidFill>
                <a:srgbClr val="7030A0"/>
              </a:solidFill>
            </a:endParaRPr>
          </a:p>
          <a:p>
            <a:pPr algn="just"/>
            <a:endParaRPr lang="fr-FR" altLang="fr-FR" sz="2300" b="1" dirty="0">
              <a:solidFill>
                <a:srgbClr val="5C0A43"/>
              </a:solidFill>
              <a:cs typeface="Times New Roman" panose="02020603050405020304" pitchFamily="18" charset="0"/>
            </a:endParaRPr>
          </a:p>
          <a:p>
            <a:pPr algn="just">
              <a:lnSpc>
                <a:spcPct val="70000"/>
              </a:lnSpc>
            </a:pPr>
            <a:endParaRPr lang="fr-FR" altLang="fr-FR" sz="2300" dirty="0">
              <a:cs typeface="Times New Roman" panose="02020603050405020304" pitchFamily="18" charset="0"/>
            </a:endParaRPr>
          </a:p>
        </p:txBody>
      </p:sp>
    </p:spTree>
    <p:extLst>
      <p:ext uri="{BB962C8B-B14F-4D97-AF65-F5344CB8AC3E}">
        <p14:creationId xmlns:p14="http://schemas.microsoft.com/office/powerpoint/2010/main" val="14936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7687" y="450476"/>
            <a:ext cx="9409610" cy="505849"/>
          </a:xfrm>
          <a:prstGeom prst="rect">
            <a:avLst/>
          </a:prstGeom>
          <a:solidFill>
            <a:srgbClr val="EFC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97"/>
          </a:p>
        </p:txBody>
      </p:sp>
      <p:sp>
        <p:nvSpPr>
          <p:cNvPr id="33796" name="Titre 1"/>
          <p:cNvSpPr>
            <a:spLocks noGrp="1"/>
          </p:cNvSpPr>
          <p:nvPr>
            <p:ph type="title"/>
          </p:nvPr>
        </p:nvSpPr>
        <p:spPr>
          <a:xfrm>
            <a:off x="1524000" y="143057"/>
            <a:ext cx="9616984" cy="1249657"/>
          </a:xfrm>
        </p:spPr>
        <p:txBody>
          <a:bodyPr>
            <a:normAutofit/>
          </a:bodyPr>
          <a:lstStyle/>
          <a:p>
            <a:pPr algn="ctr" eaLnBrk="1" hangingPunct="1"/>
            <a:r>
              <a:rPr lang="fr-FR" altLang="fr-FR" sz="3421" b="1" dirty="0" smtClean="0">
                <a:solidFill>
                  <a:srgbClr val="7030A0"/>
                </a:solidFill>
                <a:latin typeface="Times New Roman" panose="02020603050405020304" pitchFamily="18" charset="0"/>
                <a:cs typeface="Times New Roman" panose="02020603050405020304" pitchFamily="18" charset="0"/>
              </a:rPr>
              <a:t>Historique des lois sur la fin de vie</a:t>
            </a:r>
            <a:endParaRPr lang="fr-FR" altLang="fr-FR" sz="3421" b="1" dirty="0">
              <a:solidFill>
                <a:srgbClr val="7030A0"/>
              </a:solidFill>
              <a:latin typeface="Times New Roman" panose="02020603050405020304" pitchFamily="18" charset="0"/>
              <a:cs typeface="Times New Roman" panose="02020603050405020304" pitchFamily="18" charset="0"/>
            </a:endParaRPr>
          </a:p>
        </p:txBody>
      </p:sp>
      <p:sp>
        <p:nvSpPr>
          <p:cNvPr id="33798" name="Espace réservé du numéro de diapositive 3"/>
          <p:cNvSpPr>
            <a:spLocks noGrp="1"/>
          </p:cNvSpPr>
          <p:nvPr>
            <p:ph type="sldNum" sz="quarter" idx="12"/>
          </p:nvPr>
        </p:nvSpPr>
        <p:spPr>
          <a:noFill/>
        </p:spPr>
        <p:txBody>
          <a:bodyPr/>
          <a:lstStyle>
            <a:lvl1pPr>
              <a:spcBef>
                <a:spcPct val="20000"/>
              </a:spcBef>
              <a:buChar char="•"/>
              <a:defRPr sz="3016">
                <a:solidFill>
                  <a:schemeClr val="tx1"/>
                </a:solidFill>
                <a:latin typeface="Arial" panose="020B0604020202020204" pitchFamily="34" charset="0"/>
              </a:defRPr>
            </a:lvl1pPr>
            <a:lvl2pPr marL="700369" indent="-269373">
              <a:spcBef>
                <a:spcPct val="20000"/>
              </a:spcBef>
              <a:buChar char="–"/>
              <a:defRPr sz="2639">
                <a:solidFill>
                  <a:schemeClr val="tx1"/>
                </a:solidFill>
                <a:latin typeface="Arial" panose="020B0604020202020204" pitchFamily="34" charset="0"/>
              </a:defRPr>
            </a:lvl2pPr>
            <a:lvl3pPr marL="1077491" indent="-215498">
              <a:spcBef>
                <a:spcPct val="20000"/>
              </a:spcBef>
              <a:buChar char="•"/>
              <a:defRPr sz="2263">
                <a:solidFill>
                  <a:schemeClr val="tx1"/>
                </a:solidFill>
                <a:latin typeface="Arial" panose="020B0604020202020204" pitchFamily="34" charset="0"/>
              </a:defRPr>
            </a:lvl3pPr>
            <a:lvl4pPr marL="1508487" indent="-215498">
              <a:spcBef>
                <a:spcPct val="20000"/>
              </a:spcBef>
              <a:buChar char="–"/>
              <a:defRPr sz="1886">
                <a:solidFill>
                  <a:schemeClr val="tx1"/>
                </a:solidFill>
                <a:latin typeface="Arial" panose="020B0604020202020204" pitchFamily="34" charset="0"/>
              </a:defRPr>
            </a:lvl4pPr>
            <a:lvl5pPr marL="1939484" indent="-215498">
              <a:spcBef>
                <a:spcPct val="20000"/>
              </a:spcBef>
              <a:buChar char="»"/>
              <a:defRPr sz="1886">
                <a:solidFill>
                  <a:schemeClr val="tx1"/>
                </a:solidFill>
                <a:latin typeface="Arial" panose="020B0604020202020204" pitchFamily="34" charset="0"/>
              </a:defRPr>
            </a:lvl5pPr>
            <a:lvl6pPr marL="2370481" indent="-215498" eaLnBrk="0" fontAlgn="base" hangingPunct="0">
              <a:spcBef>
                <a:spcPct val="20000"/>
              </a:spcBef>
              <a:spcAft>
                <a:spcPct val="0"/>
              </a:spcAft>
              <a:buChar char="»"/>
              <a:defRPr sz="1886">
                <a:solidFill>
                  <a:schemeClr val="tx1"/>
                </a:solidFill>
                <a:latin typeface="Arial" panose="020B0604020202020204" pitchFamily="34" charset="0"/>
              </a:defRPr>
            </a:lvl6pPr>
            <a:lvl7pPr marL="2801477" indent="-215498" eaLnBrk="0" fontAlgn="base" hangingPunct="0">
              <a:spcBef>
                <a:spcPct val="20000"/>
              </a:spcBef>
              <a:spcAft>
                <a:spcPct val="0"/>
              </a:spcAft>
              <a:buChar char="»"/>
              <a:defRPr sz="1886">
                <a:solidFill>
                  <a:schemeClr val="tx1"/>
                </a:solidFill>
                <a:latin typeface="Arial" panose="020B0604020202020204" pitchFamily="34" charset="0"/>
              </a:defRPr>
            </a:lvl7pPr>
            <a:lvl8pPr marL="3232474" indent="-215498" eaLnBrk="0" fontAlgn="base" hangingPunct="0">
              <a:spcBef>
                <a:spcPct val="20000"/>
              </a:spcBef>
              <a:spcAft>
                <a:spcPct val="0"/>
              </a:spcAft>
              <a:buChar char="»"/>
              <a:defRPr sz="1886">
                <a:solidFill>
                  <a:schemeClr val="tx1"/>
                </a:solidFill>
                <a:latin typeface="Arial" panose="020B0604020202020204" pitchFamily="34" charset="0"/>
              </a:defRPr>
            </a:lvl8pPr>
            <a:lvl9pPr marL="3663470" indent="-215498" eaLnBrk="0" fontAlgn="base" hangingPunct="0">
              <a:spcBef>
                <a:spcPct val="20000"/>
              </a:spcBef>
              <a:spcAft>
                <a:spcPct val="0"/>
              </a:spcAft>
              <a:buChar char="»"/>
              <a:defRPr sz="1886">
                <a:solidFill>
                  <a:schemeClr val="tx1"/>
                </a:solidFill>
                <a:latin typeface="Arial" panose="020B0604020202020204" pitchFamily="34" charset="0"/>
              </a:defRPr>
            </a:lvl9pPr>
          </a:lstStyle>
          <a:p>
            <a:pPr>
              <a:spcBef>
                <a:spcPct val="0"/>
              </a:spcBef>
              <a:buFontTx/>
              <a:buNone/>
            </a:pPr>
            <a:fld id="{2AAB636A-8B13-4432-9673-A664FAB575CF}" type="slidenum">
              <a:rPr lang="fr-FR" altLang="fr-FR" sz="1320"/>
              <a:pPr>
                <a:spcBef>
                  <a:spcPct val="0"/>
                </a:spcBef>
                <a:buFontTx/>
                <a:buNone/>
              </a:pPr>
              <a:t>11</a:t>
            </a:fld>
            <a:endParaRPr lang="fr-FR" altLang="fr-FR" sz="1320"/>
          </a:p>
        </p:txBody>
      </p:sp>
      <p:pic>
        <p:nvPicPr>
          <p:cNvPr id="33800"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276996" y="1"/>
            <a:ext cx="1580405" cy="9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418410" y="956325"/>
            <a:ext cx="10827475" cy="4101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400" b="1" dirty="0">
                <a:solidFill>
                  <a:srgbClr val="7030A0"/>
                </a:solidFill>
              </a:rPr>
              <a:t>9 juin </a:t>
            </a:r>
            <a:r>
              <a:rPr lang="fr-FR" sz="2400" b="1" dirty="0" smtClean="0">
                <a:solidFill>
                  <a:srgbClr val="7030A0"/>
                </a:solidFill>
              </a:rPr>
              <a:t>1999</a:t>
            </a:r>
          </a:p>
          <a:p>
            <a:pPr marL="0" indent="0" algn="just">
              <a:buNone/>
            </a:pPr>
            <a:r>
              <a:rPr lang="fr-FR" sz="2400" b="1" dirty="0" smtClean="0"/>
              <a:t> </a:t>
            </a:r>
            <a:r>
              <a:rPr lang="fr-FR" sz="2400" dirty="0" smtClean="0"/>
              <a:t>Promulgation </a:t>
            </a:r>
            <a:r>
              <a:rPr lang="fr-FR" sz="2400" dirty="0"/>
              <a:t>de la loi n°99-477 dite « Loi Kouchner ». </a:t>
            </a:r>
            <a:endParaRPr lang="fr-FR" sz="2400" dirty="0" smtClean="0"/>
          </a:p>
          <a:p>
            <a:pPr algn="just"/>
            <a:r>
              <a:rPr lang="fr-FR" sz="2400" b="1" dirty="0" smtClean="0">
                <a:solidFill>
                  <a:srgbClr val="7030A0"/>
                </a:solidFill>
              </a:rPr>
              <a:t>4 </a:t>
            </a:r>
            <a:r>
              <a:rPr lang="fr-FR" sz="2400" b="1" dirty="0">
                <a:solidFill>
                  <a:srgbClr val="7030A0"/>
                </a:solidFill>
              </a:rPr>
              <a:t>mars </a:t>
            </a:r>
            <a:r>
              <a:rPr lang="fr-FR" sz="2400" b="1" dirty="0" smtClean="0">
                <a:solidFill>
                  <a:srgbClr val="7030A0"/>
                </a:solidFill>
              </a:rPr>
              <a:t>2002</a:t>
            </a:r>
          </a:p>
          <a:p>
            <a:pPr marL="0" indent="0" algn="just">
              <a:buNone/>
            </a:pPr>
            <a:r>
              <a:rPr lang="fr-FR" sz="2400" dirty="0" smtClean="0"/>
              <a:t>Promulgation </a:t>
            </a:r>
            <a:r>
              <a:rPr lang="fr-FR" sz="2400" dirty="0"/>
              <a:t>de la loi n° 2002-303, dite « Loi Kouchner 2 »  </a:t>
            </a:r>
            <a:endParaRPr lang="fr-FR" sz="2400" dirty="0" smtClean="0"/>
          </a:p>
          <a:p>
            <a:pPr algn="just"/>
            <a:r>
              <a:rPr lang="fr-FR" sz="2400" b="1" dirty="0" smtClean="0">
                <a:solidFill>
                  <a:srgbClr val="7030A0"/>
                </a:solidFill>
              </a:rPr>
              <a:t>22 avril 2005</a:t>
            </a:r>
          </a:p>
          <a:p>
            <a:pPr marL="0" indent="0" algn="just">
              <a:buNone/>
            </a:pPr>
            <a:r>
              <a:rPr lang="fr-FR" sz="2400" dirty="0" smtClean="0"/>
              <a:t>Promulgation de la loi n°2005-370 dite « Loi Léonetti » relative aux droits des malades et à la fin de vie. </a:t>
            </a:r>
          </a:p>
          <a:p>
            <a:pPr algn="just"/>
            <a:r>
              <a:rPr lang="fr-FR" sz="2400" b="1" dirty="0" smtClean="0">
                <a:solidFill>
                  <a:srgbClr val="7030A0"/>
                </a:solidFill>
              </a:rPr>
              <a:t>2 </a:t>
            </a:r>
            <a:r>
              <a:rPr lang="fr-FR" sz="2400" b="1" dirty="0">
                <a:solidFill>
                  <a:srgbClr val="7030A0"/>
                </a:solidFill>
              </a:rPr>
              <a:t>février </a:t>
            </a:r>
            <a:r>
              <a:rPr lang="fr-FR" sz="2400" b="1" dirty="0" smtClean="0">
                <a:solidFill>
                  <a:srgbClr val="7030A0"/>
                </a:solidFill>
              </a:rPr>
              <a:t>2016</a:t>
            </a:r>
          </a:p>
          <a:p>
            <a:pPr marL="0" indent="0" algn="just">
              <a:buNone/>
            </a:pPr>
            <a:r>
              <a:rPr lang="fr-FR" sz="2400" dirty="0" smtClean="0"/>
              <a:t>Promulgation de la loi « Claeys-Léonetti » créant </a:t>
            </a:r>
            <a:r>
              <a:rPr lang="fr-FR" sz="2400" dirty="0"/>
              <a:t>de nouveaux droits en faveur des malades et des personnes en fin de </a:t>
            </a:r>
            <a:r>
              <a:rPr lang="fr-FR" sz="2400" dirty="0" smtClean="0"/>
              <a:t>vie.</a:t>
            </a:r>
          </a:p>
          <a:p>
            <a:pPr marL="0" indent="0" algn="just">
              <a:buNone/>
            </a:pPr>
            <a:r>
              <a:rPr lang="fr-FR" sz="2400" dirty="0" smtClean="0"/>
              <a:t>……………………………………………………………………………………………………………………………………</a:t>
            </a:r>
          </a:p>
          <a:p>
            <a:pPr algn="just"/>
            <a:r>
              <a:rPr lang="fr-FR" sz="2400" b="1" dirty="0" smtClean="0">
                <a:solidFill>
                  <a:srgbClr val="7030A0"/>
                </a:solidFill>
              </a:rPr>
              <a:t>19 </a:t>
            </a:r>
            <a:r>
              <a:rPr lang="fr-FR" sz="2400" b="1" dirty="0">
                <a:solidFill>
                  <a:srgbClr val="7030A0"/>
                </a:solidFill>
              </a:rPr>
              <a:t>janvier </a:t>
            </a:r>
            <a:r>
              <a:rPr lang="fr-FR" sz="2400" b="1" dirty="0" smtClean="0">
                <a:solidFill>
                  <a:srgbClr val="7030A0"/>
                </a:solidFill>
              </a:rPr>
              <a:t>2021</a:t>
            </a:r>
          </a:p>
          <a:p>
            <a:pPr marL="0" indent="0" algn="just">
              <a:buNone/>
            </a:pPr>
            <a:r>
              <a:rPr lang="fr-FR" sz="2400" dirty="0" smtClean="0"/>
              <a:t>Proposition </a:t>
            </a:r>
            <a:r>
              <a:rPr lang="fr-FR" sz="2400" dirty="0"/>
              <a:t>de loi nº 3755 visant à affirmer le libre choix de la fin de vie et à assurer un accès universel aux soins palliatifs en France</a:t>
            </a:r>
            <a:endParaRPr lang="fr-FR" sz="2400" dirty="0" smtClean="0"/>
          </a:p>
          <a:p>
            <a:pPr algn="just">
              <a:lnSpc>
                <a:spcPct val="70000"/>
              </a:lnSpc>
            </a:pPr>
            <a:endParaRPr lang="fr-FR" altLang="fr-FR" sz="2300" dirty="0">
              <a:cs typeface="Times New Roman" panose="02020603050405020304" pitchFamily="18" charset="0"/>
            </a:endParaRPr>
          </a:p>
        </p:txBody>
      </p:sp>
    </p:spTree>
    <p:extLst>
      <p:ext uri="{BB962C8B-B14F-4D97-AF65-F5344CB8AC3E}">
        <p14:creationId xmlns:p14="http://schemas.microsoft.com/office/powerpoint/2010/main" val="382390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552513" y="196356"/>
            <a:ext cx="1490737" cy="84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48" t="77216" r="55145" b="13923"/>
          <a:stretch/>
        </p:blipFill>
        <p:spPr bwMode="auto">
          <a:xfrm>
            <a:off x="1524001" y="5488609"/>
            <a:ext cx="9144000" cy="93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52513" y="971593"/>
            <a:ext cx="9115489" cy="3770224"/>
          </a:xfrm>
          <a:prstGeom prst="rect">
            <a:avLst/>
          </a:prstGeom>
          <a:solidFill>
            <a:srgbClr val="F7E1FF"/>
          </a:solidFill>
          <a:ln>
            <a:solidFill>
              <a:srgbClr val="FFF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 b="1" dirty="0">
              <a:solidFill>
                <a:srgbClr val="7030A0"/>
              </a:solidFill>
              <a:latin typeface="Times New Roman" panose="02020603050405020304" pitchFamily="18" charset="0"/>
              <a:cs typeface="Times New Roman" panose="02020603050405020304" pitchFamily="18" charset="0"/>
            </a:endParaRPr>
          </a:p>
          <a:p>
            <a:pPr algn="ctr">
              <a:defRPr/>
            </a:pPr>
            <a:r>
              <a:rPr lang="fr-FR" sz="4800" b="1" dirty="0" smtClean="0">
                <a:solidFill>
                  <a:srgbClr val="7030A0"/>
                </a:solidFill>
                <a:latin typeface="Times New Roman" panose="02020603050405020304" pitchFamily="18" charset="0"/>
                <a:cs typeface="Times New Roman" panose="02020603050405020304" pitchFamily="18" charset="0"/>
              </a:rPr>
              <a:t>En France en 2022: </a:t>
            </a:r>
          </a:p>
          <a:p>
            <a:pPr marL="685800" indent="-685800" algn="ctr">
              <a:buFontTx/>
              <a:buChar char="-"/>
              <a:defRPr/>
            </a:pPr>
            <a:r>
              <a:rPr lang="fr-FR" sz="4000" b="1" dirty="0" smtClean="0">
                <a:solidFill>
                  <a:srgbClr val="7030A0"/>
                </a:solidFill>
                <a:latin typeface="Times New Roman" panose="02020603050405020304" pitchFamily="18" charset="0"/>
                <a:cs typeface="Times New Roman" panose="02020603050405020304" pitchFamily="18" charset="0"/>
              </a:rPr>
              <a:t>Les décès</a:t>
            </a:r>
          </a:p>
          <a:p>
            <a:pPr marL="571500" indent="-571500" algn="ctr">
              <a:buFontTx/>
              <a:buChar char="-"/>
              <a:defRPr/>
            </a:pPr>
            <a:r>
              <a:rPr lang="fr-FR" sz="4000" b="1" dirty="0" smtClean="0">
                <a:solidFill>
                  <a:srgbClr val="7030A0"/>
                </a:solidFill>
                <a:latin typeface="Times New Roman" panose="02020603050405020304" pitchFamily="18" charset="0"/>
                <a:cs typeface="Times New Roman" panose="02020603050405020304" pitchFamily="18" charset="0"/>
              </a:rPr>
              <a:t>Les soins palliatifs</a:t>
            </a:r>
          </a:p>
          <a:p>
            <a:pPr algn="ctr">
              <a:defRPr/>
            </a:pPr>
            <a:endParaRPr lang="fr-FR" sz="4000" b="1" dirty="0" smtClean="0">
              <a:solidFill>
                <a:srgbClr val="7030A0"/>
              </a:solidFill>
              <a:latin typeface="Times New Roman" panose="02020603050405020304" pitchFamily="18" charset="0"/>
              <a:cs typeface="Times New Roman" panose="02020603050405020304" pitchFamily="18" charset="0"/>
            </a:endParaRPr>
          </a:p>
          <a:p>
            <a:pPr algn="ctr">
              <a:defRPr/>
            </a:pPr>
            <a:r>
              <a:rPr lang="fr-FR" sz="4800" b="1" dirty="0" smtClean="0">
                <a:solidFill>
                  <a:srgbClr val="7030A0"/>
                </a:solidFill>
                <a:latin typeface="Times New Roman" panose="02020603050405020304" pitchFamily="18" charset="0"/>
                <a:cs typeface="Times New Roman" panose="02020603050405020304" pitchFamily="18" charset="0"/>
              </a:rPr>
              <a:t>Enjeux et chiffres clés</a:t>
            </a:r>
            <a:endParaRPr lang="fr-FR"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016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2533" y="281953"/>
            <a:ext cx="8809640" cy="4351338"/>
          </a:xfrm>
        </p:spPr>
        <p:txBody>
          <a:bodyPr>
            <a:noAutofit/>
          </a:bodyPr>
          <a:lstStyle/>
          <a:p>
            <a:pPr algn="just">
              <a:buFont typeface="Wingdings" panose="05000000000000000000" pitchFamily="2" charset="2"/>
              <a:buChar char="Ø"/>
            </a:pPr>
            <a:r>
              <a:rPr lang="fr-FR" b="1" i="1" u="sng" dirty="0">
                <a:solidFill>
                  <a:srgbClr val="660066"/>
                </a:solidFill>
                <a:latin typeface="Times New Roman" panose="02020603050405020304" pitchFamily="18" charset="0"/>
                <a:cs typeface="Times New Roman" panose="02020603050405020304" pitchFamily="18" charset="0"/>
              </a:rPr>
              <a:t>La population française vieillit </a:t>
            </a:r>
            <a:endParaRPr lang="fr-FR" u="sng" dirty="0">
              <a:solidFill>
                <a:srgbClr val="660066"/>
              </a:solidFill>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Ce vieillissement est lié à une augmentation de l’espérance de vie des Français, expliquée notamment par les progrès de la </a:t>
            </a:r>
            <a:r>
              <a:rPr lang="fr-FR" dirty="0" smtClean="0">
                <a:latin typeface="Times New Roman" panose="02020603050405020304" pitchFamily="18" charset="0"/>
                <a:cs typeface="Times New Roman" panose="02020603050405020304" pitchFamily="18" charset="0"/>
              </a:rPr>
              <a:t>médecine. </a:t>
            </a:r>
            <a:r>
              <a:rPr lang="fr-FR" b="1" dirty="0">
                <a:latin typeface="Times New Roman" panose="02020603050405020304" pitchFamily="18" charset="0"/>
                <a:cs typeface="Times New Roman" panose="02020603050405020304" pitchFamily="18" charset="0"/>
              </a:rPr>
              <a:t>En France, les femmes ont une espérance de vie d’environ 85 ans et les hommes de 79 ans.</a:t>
            </a:r>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algn="just"/>
            <a:r>
              <a:rPr lang="fr-FR" b="1" dirty="0" smtClean="0">
                <a:latin typeface="Times New Roman" panose="02020603050405020304" pitchFamily="18" charset="0"/>
                <a:cs typeface="Times New Roman" panose="02020603050405020304" pitchFamily="18" charset="0"/>
              </a:rPr>
              <a:t>Parmi les </a:t>
            </a:r>
            <a:r>
              <a:rPr lang="fr-FR" b="1" dirty="0">
                <a:latin typeface="Times New Roman" panose="02020603050405020304" pitchFamily="18" charset="0"/>
                <a:cs typeface="Times New Roman" panose="02020603050405020304" pitchFamily="18" charset="0"/>
              </a:rPr>
              <a:t>68 millions de Français, 10 % est âgé de 75 ans ou plus, soit plus de 6 millions de personnes. Dans les 50 prochaines années, il y en aura deux fois plus</a:t>
            </a:r>
            <a:r>
              <a:rPr lang="fr-F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fr-FR" b="1" i="1" u="sng" dirty="0">
                <a:solidFill>
                  <a:srgbClr val="660066"/>
                </a:solidFill>
                <a:latin typeface="Times New Roman" panose="02020603050405020304" pitchFamily="18" charset="0"/>
                <a:cs typeface="Times New Roman" panose="02020603050405020304" pitchFamily="18" charset="0"/>
              </a:rPr>
              <a:t>De plus en plus de décès chaque année en France </a:t>
            </a:r>
            <a:endParaRPr lang="fr-FR" u="sng" dirty="0">
              <a:solidFill>
                <a:srgbClr val="660066"/>
              </a:solidFill>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En 2021, 657 000 personnes sont décédées, soit 100 000 personnes de plus qu’il y a 30 ans, donc plus de personnes à accompagner en fin de vie. </a:t>
            </a:r>
            <a:r>
              <a:rPr lang="fr-FR" b="1" dirty="0" smtClean="0">
                <a:latin typeface="Times New Roman" panose="02020603050405020304" pitchFamily="18" charset="0"/>
                <a:cs typeface="Times New Roman" panose="02020603050405020304" pitchFamily="18" charset="0"/>
              </a:rPr>
              <a:t>2 décès </a:t>
            </a:r>
            <a:r>
              <a:rPr lang="fr-FR" b="1" dirty="0">
                <a:latin typeface="Times New Roman" panose="02020603050405020304" pitchFamily="18" charset="0"/>
                <a:cs typeface="Times New Roman" panose="02020603050405020304" pitchFamily="18" charset="0"/>
              </a:rPr>
              <a:t>sur 3</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concernent des personnes âgées de 75 ans ou plus.</a:t>
            </a:r>
            <a:r>
              <a:rPr lang="fr-FR" dirty="0">
                <a:latin typeface="Times New Roman" panose="02020603050405020304" pitchFamily="18" charset="0"/>
                <a:cs typeface="Times New Roman" panose="02020603050405020304" pitchFamily="18" charset="0"/>
              </a:rPr>
              <a:t> </a:t>
            </a:r>
          </a:p>
        </p:txBody>
      </p:sp>
      <p:pic>
        <p:nvPicPr>
          <p:cNvPr id="5"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177349" y="0"/>
            <a:ext cx="4015729" cy="7576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Les Décès </a:t>
            </a:r>
            <a:endParaRPr lang="fr-FR" sz="3200" b="1" dirty="0"/>
          </a:p>
        </p:txBody>
      </p:sp>
    </p:spTree>
    <p:extLst>
      <p:ext uri="{BB962C8B-B14F-4D97-AF65-F5344CB8AC3E}">
        <p14:creationId xmlns:p14="http://schemas.microsoft.com/office/powerpoint/2010/main" val="298503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3949" y="427701"/>
            <a:ext cx="8188150" cy="2677656"/>
          </a:xfrm>
          <a:prstGeom prst="rect">
            <a:avLst/>
          </a:prstGeom>
        </p:spPr>
        <p:txBody>
          <a:bodyPr wrap="square">
            <a:spAutoFit/>
          </a:bodyPr>
          <a:lstStyle/>
          <a:p>
            <a:pPr marL="285750" indent="-285750" algn="just">
              <a:buFont typeface="Wingdings" panose="05000000000000000000" pitchFamily="2" charset="2"/>
              <a:buChar char="Ø"/>
            </a:pPr>
            <a:r>
              <a:rPr lang="fr-FR" sz="2800" b="1" i="1" u="sng" dirty="0">
                <a:solidFill>
                  <a:srgbClr val="660066"/>
                </a:solidFill>
                <a:latin typeface="Times New Roman" panose="02020603050405020304" pitchFamily="18" charset="0"/>
                <a:cs typeface="Times New Roman" panose="02020603050405020304" pitchFamily="18" charset="0"/>
              </a:rPr>
              <a:t>Les Français décèdent principalement de cancers </a:t>
            </a:r>
            <a:endParaRPr lang="fr-FR" sz="2800" u="sng" dirty="0">
              <a:solidFill>
                <a:srgbClr val="660066"/>
              </a:solidFill>
              <a:latin typeface="Times New Roman" panose="02020603050405020304" pitchFamily="18" charset="0"/>
              <a:cs typeface="Times New Roman" panose="02020603050405020304" pitchFamily="18" charset="0"/>
            </a:endParaRPr>
          </a:p>
          <a:p>
            <a:pPr algn="just"/>
            <a:r>
              <a:rPr lang="fr-FR" sz="2800" dirty="0">
                <a:solidFill>
                  <a:srgbClr val="000000"/>
                </a:solidFill>
                <a:latin typeface="Times New Roman" panose="02020603050405020304" pitchFamily="18" charset="0"/>
                <a:cs typeface="Times New Roman" panose="02020603050405020304" pitchFamily="18" charset="0"/>
              </a:rPr>
              <a:t>Les </a:t>
            </a:r>
            <a:r>
              <a:rPr lang="fr-FR" sz="2800" dirty="0">
                <a:latin typeface="Times New Roman" panose="02020603050405020304" pitchFamily="18" charset="0"/>
                <a:cs typeface="Times New Roman" panose="02020603050405020304" pitchFamily="18" charset="0"/>
              </a:rPr>
              <a:t>Français meurent surtout </a:t>
            </a:r>
            <a:r>
              <a:rPr lang="fr-FR" sz="2800" b="1" dirty="0">
                <a:latin typeface="Times New Roman" panose="02020603050405020304" pitchFamily="18" charset="0"/>
                <a:cs typeface="Times New Roman" panose="02020603050405020304" pitchFamily="18" charset="0"/>
              </a:rPr>
              <a:t>de maladies chroniques</a:t>
            </a:r>
            <a:r>
              <a:rPr lang="fr-FR" sz="2800" dirty="0">
                <a:latin typeface="Times New Roman" panose="02020603050405020304" pitchFamily="18" charset="0"/>
                <a:cs typeface="Times New Roman" panose="02020603050405020304" pitchFamily="18" charset="0"/>
              </a:rPr>
              <a:t>. Le </a:t>
            </a:r>
            <a:r>
              <a:rPr lang="fr-FR" sz="2800" b="1" dirty="0">
                <a:latin typeface="Times New Roman" panose="02020603050405020304" pitchFamily="18" charset="0"/>
                <a:cs typeface="Times New Roman" panose="02020603050405020304" pitchFamily="18" charset="0"/>
              </a:rPr>
              <a:t>cancer</a:t>
            </a:r>
            <a:r>
              <a:rPr lang="fr-FR" sz="2800" dirty="0">
                <a:latin typeface="Times New Roman" panose="02020603050405020304" pitchFamily="18" charset="0"/>
                <a:cs typeface="Times New Roman" panose="02020603050405020304" pitchFamily="18" charset="0"/>
              </a:rPr>
              <a:t> est </a:t>
            </a:r>
            <a:r>
              <a:rPr lang="fr-FR" sz="2800" dirty="0" smtClean="0">
                <a:latin typeface="Times New Roman" panose="02020603050405020304" pitchFamily="18" charset="0"/>
                <a:cs typeface="Times New Roman" panose="02020603050405020304" pitchFamily="18" charset="0"/>
              </a:rPr>
              <a:t>la 1</a:t>
            </a:r>
            <a:r>
              <a:rPr lang="fr-FR" sz="2800" baseline="30000" dirty="0" smtClean="0">
                <a:latin typeface="Times New Roman" panose="02020603050405020304" pitchFamily="18" charset="0"/>
                <a:cs typeface="Times New Roman" panose="02020603050405020304" pitchFamily="18" charset="0"/>
              </a:rPr>
              <a:t>ère</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cause de décès en France. Les maladies cardio-vasculaires, comme l’arrêt cardiaque </a:t>
            </a:r>
            <a:r>
              <a:rPr lang="fr-FR" sz="2800" dirty="0" smtClean="0">
                <a:latin typeface="Times New Roman" panose="02020603050405020304" pitchFamily="18" charset="0"/>
                <a:cs typeface="Times New Roman" panose="02020603050405020304" pitchFamily="18" charset="0"/>
              </a:rPr>
              <a:t>ou </a:t>
            </a:r>
            <a:r>
              <a:rPr lang="fr-FR" sz="2800" b="1" dirty="0">
                <a:latin typeface="Times New Roman" panose="02020603050405020304" pitchFamily="18" charset="0"/>
                <a:cs typeface="Times New Roman" panose="02020603050405020304" pitchFamily="18" charset="0"/>
              </a:rPr>
              <a:t>l’accident vasculaire cérébral </a:t>
            </a:r>
            <a:r>
              <a:rPr lang="fr-FR" sz="2800" dirty="0" smtClean="0">
                <a:latin typeface="Times New Roman" panose="02020603050405020304" pitchFamily="18" charset="0"/>
                <a:cs typeface="Times New Roman" panose="02020603050405020304" pitchFamily="18" charset="0"/>
              </a:rPr>
              <a:t>sont </a:t>
            </a:r>
            <a:r>
              <a:rPr lang="fr-FR" sz="2800" dirty="0">
                <a:latin typeface="Times New Roman" panose="02020603050405020304" pitchFamily="18" charset="0"/>
                <a:cs typeface="Times New Roman" panose="02020603050405020304" pitchFamily="18" charset="0"/>
              </a:rPr>
              <a:t>la </a:t>
            </a:r>
            <a:r>
              <a:rPr lang="fr-FR" sz="2800" dirty="0" smtClean="0">
                <a:latin typeface="Times New Roman" panose="02020603050405020304" pitchFamily="18" charset="0"/>
                <a:cs typeface="Times New Roman" panose="02020603050405020304" pitchFamily="18" charset="0"/>
              </a:rPr>
              <a:t>2</a:t>
            </a:r>
            <a:r>
              <a:rPr lang="fr-FR" sz="2800" baseline="30000" dirty="0" smtClean="0">
                <a:latin typeface="Times New Roman" panose="02020603050405020304" pitchFamily="18" charset="0"/>
                <a:cs typeface="Times New Roman" panose="02020603050405020304" pitchFamily="18" charset="0"/>
              </a:rPr>
              <a:t>e</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cause de décès en </a:t>
            </a:r>
            <a:r>
              <a:rPr lang="fr-FR" sz="2800" dirty="0" smtClean="0">
                <a:latin typeface="Times New Roman" panose="02020603050405020304" pitchFamily="18" charset="0"/>
                <a:cs typeface="Times New Roman" panose="02020603050405020304" pitchFamily="18" charset="0"/>
              </a:rPr>
              <a:t>France.</a:t>
            </a:r>
            <a:endParaRPr lang="fr-FR" sz="2800" b="1"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sp>
        <p:nvSpPr>
          <p:cNvPr id="8" name="Rectangle 7"/>
          <p:cNvSpPr/>
          <p:nvPr/>
        </p:nvSpPr>
        <p:spPr>
          <a:xfrm>
            <a:off x="1883949" y="3133904"/>
            <a:ext cx="8188150" cy="3539430"/>
          </a:xfrm>
          <a:prstGeom prst="rect">
            <a:avLst/>
          </a:prstGeom>
        </p:spPr>
        <p:txBody>
          <a:bodyPr wrap="square">
            <a:spAutoFit/>
          </a:bodyPr>
          <a:lstStyle/>
          <a:p>
            <a:pPr marL="285750" indent="-285750" algn="just">
              <a:buFont typeface="Wingdings" panose="05000000000000000000" pitchFamily="2" charset="2"/>
              <a:buChar char="Ø"/>
            </a:pPr>
            <a:r>
              <a:rPr lang="fr-FR" sz="2800" b="1" i="1" u="sng" dirty="0">
                <a:solidFill>
                  <a:srgbClr val="660066"/>
                </a:solidFill>
                <a:latin typeface="Times New Roman" panose="02020603050405020304" pitchFamily="18" charset="0"/>
                <a:cs typeface="Times New Roman" panose="02020603050405020304" pitchFamily="18" charset="0"/>
              </a:rPr>
              <a:t>Les Français meurent essentiellement à </a:t>
            </a:r>
            <a:r>
              <a:rPr lang="fr-FR" sz="2800" b="1" i="1" u="sng" dirty="0" smtClean="0">
                <a:solidFill>
                  <a:srgbClr val="660066"/>
                </a:solidFill>
                <a:latin typeface="Times New Roman" panose="02020603050405020304" pitchFamily="18" charset="0"/>
                <a:cs typeface="Times New Roman" panose="02020603050405020304" pitchFamily="18" charset="0"/>
              </a:rPr>
              <a:t>l’hôpital (environ 50%) </a:t>
            </a:r>
            <a:endParaRPr lang="fr-FR" sz="2800" u="sng" dirty="0">
              <a:solidFill>
                <a:srgbClr val="660066"/>
              </a:solidFill>
              <a:latin typeface="Times New Roman" panose="02020603050405020304" pitchFamily="18" charset="0"/>
              <a:cs typeface="Times New Roman" panose="02020603050405020304" pitchFamily="18" charset="0"/>
            </a:endParaRPr>
          </a:p>
          <a:p>
            <a:pPr algn="just"/>
            <a:r>
              <a:rPr lang="fr-FR" sz="2800" dirty="0">
                <a:solidFill>
                  <a:srgbClr val="000000"/>
                </a:solidFill>
                <a:latin typeface="Times New Roman" panose="02020603050405020304" pitchFamily="18" charset="0"/>
                <a:cs typeface="Times New Roman" panose="02020603050405020304" pitchFamily="18" charset="0"/>
              </a:rPr>
              <a:t>Les Français souhaitent majoritairement décéder chez eux. </a:t>
            </a:r>
            <a:r>
              <a:rPr lang="fr-FR" sz="2800" dirty="0">
                <a:latin typeface="Times New Roman" panose="02020603050405020304" pitchFamily="18" charset="0"/>
                <a:cs typeface="Times New Roman" panose="02020603050405020304" pitchFamily="18" charset="0"/>
              </a:rPr>
              <a:t>Cependant, on constate que </a:t>
            </a:r>
            <a:r>
              <a:rPr lang="fr-FR" sz="2800" b="1" dirty="0">
                <a:latin typeface="Times New Roman" panose="02020603050405020304" pitchFamily="18" charset="0"/>
                <a:cs typeface="Times New Roman" panose="02020603050405020304" pitchFamily="18" charset="0"/>
              </a:rPr>
              <a:t>seulement 25 % des Français décèdent à la maison</a:t>
            </a:r>
            <a:r>
              <a:rPr lang="fr-FR" sz="2800" dirty="0">
                <a:latin typeface="Times New Roman" panose="02020603050405020304" pitchFamily="18" charset="0"/>
                <a:cs typeface="Times New Roman" panose="02020603050405020304" pitchFamily="18" charset="0"/>
              </a:rPr>
              <a:t>. En effet, </a:t>
            </a:r>
            <a:r>
              <a:rPr lang="fr-FR" sz="2800" b="1" dirty="0">
                <a:latin typeface="Times New Roman" panose="02020603050405020304" pitchFamily="18" charset="0"/>
                <a:cs typeface="Times New Roman" panose="02020603050405020304" pitchFamily="18" charset="0"/>
              </a:rPr>
              <a:t>plus de la moitié des personnes meurent à l’hôpital. </a:t>
            </a:r>
            <a:r>
              <a:rPr lang="fr-FR" sz="2800" dirty="0">
                <a:latin typeface="Times New Roman" panose="02020603050405020304" pitchFamily="18" charset="0"/>
                <a:cs typeface="Times New Roman" panose="02020603050405020304" pitchFamily="18" charset="0"/>
              </a:rPr>
              <a:t>De plus, </a:t>
            </a:r>
            <a:r>
              <a:rPr lang="fr-FR" sz="2800" b="1" dirty="0">
                <a:latin typeface="Times New Roman" panose="02020603050405020304" pitchFamily="18" charset="0"/>
                <a:cs typeface="Times New Roman" panose="02020603050405020304" pitchFamily="18" charset="0"/>
              </a:rPr>
              <a:t>environ 20 % des personnes décèdent dans un </a:t>
            </a:r>
            <a:r>
              <a:rPr lang="fr-FR" sz="2800" b="1" dirty="0" smtClean="0">
                <a:latin typeface="Times New Roman" panose="02020603050405020304" pitchFamily="18" charset="0"/>
                <a:cs typeface="Times New Roman" panose="02020603050405020304" pitchFamily="18" charset="0"/>
              </a:rPr>
              <a:t>EHPAD</a:t>
            </a:r>
            <a:r>
              <a:rPr lang="fr-FR" sz="2800" b="1" dirty="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pic>
        <p:nvPicPr>
          <p:cNvPr id="7"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0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65318" y="359595"/>
            <a:ext cx="8971860" cy="472611"/>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contenu 2"/>
          <p:cNvSpPr>
            <a:spLocks noGrp="1"/>
          </p:cNvSpPr>
          <p:nvPr>
            <p:ph idx="1"/>
          </p:nvPr>
        </p:nvSpPr>
        <p:spPr>
          <a:xfrm>
            <a:off x="1834365" y="248928"/>
            <a:ext cx="9856892" cy="4351338"/>
          </a:xfrm>
        </p:spPr>
        <p:txBody>
          <a:bodyPr>
            <a:noAutofit/>
          </a:bodyPr>
          <a:lstStyle/>
          <a:p>
            <a:pPr marL="0" indent="0" algn="ctr">
              <a:lnSpc>
                <a:spcPct val="100000"/>
              </a:lnSpc>
              <a:buNone/>
            </a:pPr>
            <a:r>
              <a:rPr lang="fr-FR" sz="3600" b="1" i="1" dirty="0" smtClean="0">
                <a:latin typeface="Times New Roman" panose="02020603050405020304" pitchFamily="18" charset="0"/>
                <a:cs typeface="Times New Roman" panose="02020603050405020304" pitchFamily="18" charset="0"/>
              </a:rPr>
              <a:t>Les soins palliatifs</a:t>
            </a:r>
          </a:p>
          <a:p>
            <a:pPr marL="514350" indent="-514350" algn="just">
              <a:buFont typeface="+mj-lt"/>
              <a:buAutoNum type="arabicPeriod"/>
            </a:pPr>
            <a:r>
              <a:rPr lang="fr-FR" sz="3200" b="1" i="1" dirty="0" smtClean="0">
                <a:solidFill>
                  <a:srgbClr val="7030A0"/>
                </a:solidFill>
                <a:latin typeface="Times New Roman" panose="02020603050405020304" pitchFamily="18" charset="0"/>
                <a:cs typeface="Times New Roman" panose="02020603050405020304" pitchFamily="18" charset="0"/>
              </a:rPr>
              <a:t>Les </a:t>
            </a:r>
            <a:r>
              <a:rPr lang="fr-FR" sz="3200" b="1" i="1" dirty="0">
                <a:solidFill>
                  <a:srgbClr val="7030A0"/>
                </a:solidFill>
                <a:latin typeface="Times New Roman" panose="02020603050405020304" pitchFamily="18" charset="0"/>
                <a:cs typeface="Times New Roman" panose="02020603050405020304" pitchFamily="18" charset="0"/>
              </a:rPr>
              <a:t>unités de soins palliatifs (USP) </a:t>
            </a:r>
            <a:endParaRPr lang="fr-FR" sz="32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La France dispose de </a:t>
            </a:r>
            <a:r>
              <a:rPr lang="fr-FR" sz="2400" b="1" dirty="0">
                <a:latin typeface="Times New Roman" panose="02020603050405020304" pitchFamily="18" charset="0"/>
                <a:cs typeface="Times New Roman" panose="02020603050405020304" pitchFamily="18" charset="0"/>
              </a:rPr>
              <a:t>171 USP sur son territoire</a:t>
            </a:r>
            <a:r>
              <a:rPr lang="fr-FR" sz="2400" dirty="0">
                <a:latin typeface="Times New Roman" panose="02020603050405020304" pitchFamily="18" charset="0"/>
                <a:cs typeface="Times New Roman" panose="02020603050405020304" pitchFamily="18" charset="0"/>
              </a:rPr>
              <a:t>. Depuis 2013, 41 USP ont été créées. Cependant, </a:t>
            </a:r>
            <a:r>
              <a:rPr lang="fr-FR" sz="2400" b="1" dirty="0">
                <a:latin typeface="Times New Roman" panose="02020603050405020304" pitchFamily="18" charset="0"/>
                <a:cs typeface="Times New Roman" panose="02020603050405020304" pitchFamily="18" charset="0"/>
              </a:rPr>
              <a:t>22 départements français n’ont pas d’USP</a:t>
            </a:r>
            <a:r>
              <a:rPr lang="fr-FR" sz="2400" dirty="0">
                <a:latin typeface="Times New Roman" panose="02020603050405020304" pitchFamily="18" charset="0"/>
                <a:cs typeface="Times New Roman" panose="02020603050405020304" pitchFamily="18" charset="0"/>
              </a:rPr>
              <a:t>. Le 5e plan prévoit que d’ici 2024, chaque département ait au moins </a:t>
            </a:r>
            <a:r>
              <a:rPr lang="fr-FR" sz="2400" dirty="0" smtClean="0">
                <a:latin typeface="Times New Roman" panose="02020603050405020304" pitchFamily="18" charset="0"/>
                <a:cs typeface="Times New Roman" panose="02020603050405020304" pitchFamily="18" charset="0"/>
              </a:rPr>
              <a:t>1 </a:t>
            </a:r>
            <a:r>
              <a:rPr lang="fr-FR" sz="2400" dirty="0">
                <a:latin typeface="Times New Roman" panose="02020603050405020304" pitchFamily="18" charset="0"/>
                <a:cs typeface="Times New Roman" panose="02020603050405020304" pitchFamily="18" charset="0"/>
              </a:rPr>
              <a:t>USP. La France dispose donc de 1968 lits de soins palliatifs hospitaliers spécialisés. </a:t>
            </a:r>
          </a:p>
          <a:p>
            <a:pPr marL="0" indent="0" algn="just">
              <a:buNone/>
            </a:pPr>
            <a:r>
              <a:rPr lang="fr-FR" sz="3200" b="1" i="1" dirty="0" smtClean="0">
                <a:solidFill>
                  <a:srgbClr val="7030A0"/>
                </a:solidFill>
                <a:latin typeface="Times New Roman" panose="02020603050405020304" pitchFamily="18" charset="0"/>
                <a:cs typeface="Times New Roman" panose="02020603050405020304" pitchFamily="18" charset="0"/>
              </a:rPr>
              <a:t>2. Les </a:t>
            </a:r>
            <a:r>
              <a:rPr lang="fr-FR" sz="3200" b="1" i="1" dirty="0">
                <a:solidFill>
                  <a:srgbClr val="7030A0"/>
                </a:solidFill>
                <a:latin typeface="Times New Roman" panose="02020603050405020304" pitchFamily="18" charset="0"/>
                <a:cs typeface="Times New Roman" panose="02020603050405020304" pitchFamily="18" charset="0"/>
              </a:rPr>
              <a:t>lits identifiés de soins palliatifs (LISP) </a:t>
            </a:r>
            <a:endParaRPr lang="fr-FR" sz="32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En 2021, la France dispose de </a:t>
            </a:r>
            <a:r>
              <a:rPr lang="fr-FR" sz="2400" b="1" dirty="0">
                <a:latin typeface="Times New Roman" panose="02020603050405020304" pitchFamily="18" charset="0"/>
                <a:cs typeface="Times New Roman" panose="02020603050405020304" pitchFamily="18" charset="0"/>
              </a:rPr>
              <a:t>5561 LISP, soit 900 de plus qu’en 2013</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pPr marL="0" indent="0" algn="just">
              <a:buNone/>
            </a:pPr>
            <a:r>
              <a:rPr lang="fr-FR" sz="3200" b="1" i="1" dirty="0" smtClean="0">
                <a:solidFill>
                  <a:srgbClr val="7030A0"/>
                </a:solidFill>
                <a:latin typeface="Times New Roman" panose="02020603050405020304" pitchFamily="18" charset="0"/>
                <a:cs typeface="Times New Roman" panose="02020603050405020304" pitchFamily="18" charset="0"/>
              </a:rPr>
              <a:t>3. Les </a:t>
            </a:r>
            <a:r>
              <a:rPr lang="fr-FR" sz="3200" b="1" i="1" dirty="0">
                <a:solidFill>
                  <a:srgbClr val="7030A0"/>
                </a:solidFill>
                <a:latin typeface="Times New Roman" panose="02020603050405020304" pitchFamily="18" charset="0"/>
                <a:cs typeface="Times New Roman" panose="02020603050405020304" pitchFamily="18" charset="0"/>
              </a:rPr>
              <a:t>équipes mobiles de soins palliatifs (EMSP) </a:t>
            </a:r>
            <a:endParaRPr lang="fr-FR" sz="32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La France dispose de </a:t>
            </a:r>
            <a:r>
              <a:rPr lang="fr-FR" sz="2400" b="1" dirty="0">
                <a:latin typeface="Times New Roman" panose="02020603050405020304" pitchFamily="18" charset="0"/>
                <a:cs typeface="Times New Roman" panose="02020603050405020304" pitchFamily="18" charset="0"/>
              </a:rPr>
              <a:t>420 EMSP. Depuis 2013, 11 EMSP ont été fermées</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Tous les </a:t>
            </a:r>
            <a:r>
              <a:rPr lang="fr-FR" sz="2400" dirty="0">
                <a:latin typeface="Times New Roman" panose="02020603050405020304" pitchFamily="18" charset="0"/>
                <a:cs typeface="Times New Roman" panose="02020603050405020304" pitchFamily="18" charset="0"/>
              </a:rPr>
              <a:t>départements ont au </a:t>
            </a:r>
            <a:r>
              <a:rPr lang="fr-FR" sz="2400" dirty="0" smtClean="0">
                <a:latin typeface="Times New Roman" panose="02020603050405020304" pitchFamily="18" charset="0"/>
                <a:cs typeface="Times New Roman" panose="02020603050405020304" pitchFamily="18" charset="0"/>
              </a:rPr>
              <a:t>1 </a:t>
            </a:r>
            <a:r>
              <a:rPr lang="fr-FR" sz="2400" dirty="0">
                <a:latin typeface="Times New Roman" panose="02020603050405020304" pitchFamily="18" charset="0"/>
                <a:cs typeface="Times New Roman" panose="02020603050405020304" pitchFamily="18" charset="0"/>
              </a:rPr>
              <a:t>une </a:t>
            </a:r>
            <a:r>
              <a:rPr lang="fr-FR" sz="2400" dirty="0" smtClean="0">
                <a:latin typeface="Times New Roman" panose="02020603050405020304" pitchFamily="18" charset="0"/>
                <a:cs typeface="Times New Roman" panose="02020603050405020304" pitchFamily="18" charset="0"/>
              </a:rPr>
              <a:t>EMSP</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mais les disparités géographiques sont majeures d’un département à l’autre,</a:t>
            </a:r>
            <a:endParaRPr lang="fr-FR" sz="2400" dirty="0">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Il existe également des équipes spécialisées dans l’accompagnement de la fin de vie des </a:t>
            </a:r>
            <a:r>
              <a:rPr lang="fr-FR" sz="2400" dirty="0" smtClean="0">
                <a:latin typeface="Times New Roman" panose="02020603050405020304" pitchFamily="18" charset="0"/>
                <a:cs typeface="Times New Roman" panose="02020603050405020304" pitchFamily="18" charset="0"/>
              </a:rPr>
              <a:t>enfants.  </a:t>
            </a:r>
            <a:r>
              <a:rPr lang="fr-FR" sz="2400" dirty="0">
                <a:latin typeface="Times New Roman" panose="02020603050405020304" pitchFamily="18" charset="0"/>
                <a:cs typeface="Times New Roman" panose="02020603050405020304" pitchFamily="18" charset="0"/>
              </a:rPr>
              <a:t>La France dispose de </a:t>
            </a:r>
            <a:r>
              <a:rPr lang="fr-FR" sz="2400" b="1" dirty="0">
                <a:latin typeface="Times New Roman" panose="02020603050405020304" pitchFamily="18" charset="0"/>
                <a:cs typeface="Times New Roman" panose="02020603050405020304" pitchFamily="18" charset="0"/>
              </a:rPr>
              <a:t>23 ERRSPP sur son territoire, au moins </a:t>
            </a:r>
            <a:r>
              <a:rPr lang="fr-FR" sz="2400" b="1" dirty="0" smtClean="0">
                <a:latin typeface="Times New Roman" panose="02020603050405020304" pitchFamily="18" charset="0"/>
                <a:cs typeface="Times New Roman" panose="02020603050405020304" pitchFamily="18" charset="0"/>
              </a:rPr>
              <a:t>1 </a:t>
            </a:r>
            <a:r>
              <a:rPr lang="fr-FR" sz="2400" b="1" dirty="0">
                <a:latin typeface="Times New Roman" panose="02020603050405020304" pitchFamily="18" charset="0"/>
                <a:cs typeface="Times New Roman" panose="02020603050405020304" pitchFamily="18" charset="0"/>
              </a:rPr>
              <a:t>par région. </a:t>
            </a:r>
          </a:p>
        </p:txBody>
      </p:sp>
      <p:pic>
        <p:nvPicPr>
          <p:cNvPr id="5"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254020" y="14447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16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959" y="5887844"/>
            <a:ext cx="8809640" cy="9701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589738" y="153014"/>
            <a:ext cx="8971860" cy="1090159"/>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contenu 2"/>
          <p:cNvSpPr>
            <a:spLocks noGrp="1"/>
          </p:cNvSpPr>
          <p:nvPr>
            <p:ph idx="1"/>
          </p:nvPr>
        </p:nvSpPr>
        <p:spPr>
          <a:xfrm>
            <a:off x="1751958" y="236134"/>
            <a:ext cx="8809640" cy="4051190"/>
          </a:xfrm>
        </p:spPr>
        <p:txBody>
          <a:bodyPr>
            <a:noAutofit/>
          </a:bodyPr>
          <a:lstStyle/>
          <a:p>
            <a:pPr algn="ctr">
              <a:buFont typeface="Wingdings" panose="05000000000000000000" pitchFamily="2" charset="2"/>
              <a:buChar char="Ø"/>
            </a:pPr>
            <a:r>
              <a:rPr lang="fr-FR" sz="3200" b="1" i="1" dirty="0">
                <a:latin typeface="Times New Roman" panose="02020603050405020304" pitchFamily="18" charset="0"/>
                <a:cs typeface="Times New Roman" panose="02020603050405020304" pitchFamily="18" charset="0"/>
              </a:rPr>
              <a:t>Quelle est la prise en charge palliative actuellement sur le territoire français ? </a:t>
            </a:r>
          </a:p>
          <a:p>
            <a:pPr algn="just"/>
            <a:r>
              <a:rPr lang="fr-FR" sz="2400" b="1" i="1" u="sng" dirty="0">
                <a:solidFill>
                  <a:srgbClr val="660066"/>
                </a:solidFill>
                <a:latin typeface="Times New Roman" panose="02020603050405020304" pitchFamily="18" charset="0"/>
                <a:cs typeface="Times New Roman" panose="02020603050405020304" pitchFamily="18" charset="0"/>
              </a:rPr>
              <a:t>A l’hôpital </a:t>
            </a:r>
            <a:endParaRPr lang="fr-FR" sz="2400" u="sng" dirty="0">
              <a:solidFill>
                <a:srgbClr val="660066"/>
              </a:solidFill>
              <a:latin typeface="Times New Roman" panose="02020603050405020304" pitchFamily="18" charset="0"/>
              <a:cs typeface="Times New Roman" panose="02020603050405020304" pitchFamily="18" charset="0"/>
            </a:endParaRPr>
          </a:p>
          <a:p>
            <a:pPr marL="0" indent="0" algn="just">
              <a:buNone/>
            </a:pPr>
            <a:r>
              <a:rPr lang="fr-FR" sz="2400" b="1" dirty="0">
                <a:latin typeface="Times New Roman" panose="02020603050405020304" pitchFamily="18" charset="0"/>
                <a:cs typeface="Times New Roman" panose="02020603050405020304" pitchFamily="18" charset="0"/>
              </a:rPr>
              <a:t>En 2021, 350 000 Français sont décédés à l’hôpital. </a:t>
            </a:r>
            <a:r>
              <a:rPr lang="fr-FR" sz="2400" dirty="0">
                <a:latin typeface="Times New Roman" panose="02020603050405020304" pitchFamily="18" charset="0"/>
                <a:cs typeface="Times New Roman" panose="02020603050405020304" pitchFamily="18" charset="0"/>
              </a:rPr>
              <a:t>Parmi eux, </a:t>
            </a:r>
            <a:r>
              <a:rPr lang="fr-FR" sz="2400" b="1" dirty="0">
                <a:latin typeface="Times New Roman" panose="02020603050405020304" pitchFamily="18" charset="0"/>
                <a:cs typeface="Times New Roman" panose="02020603050405020304" pitchFamily="18" charset="0"/>
              </a:rPr>
              <a:t>près de 40 % ont pu bénéficier d’une prise en charge palliative</a:t>
            </a:r>
            <a:r>
              <a:rPr lang="fr-FR" sz="2400" dirty="0">
                <a:latin typeface="Times New Roman" panose="02020603050405020304" pitchFamily="18" charset="0"/>
                <a:cs typeface="Times New Roman" panose="02020603050405020304" pitchFamily="18" charset="0"/>
              </a:rPr>
              <a:t>, que ce soit dans un service hospitalier traditionnel (oncologie ou autres) ou bien spécialisé (LISP ou USP). </a:t>
            </a:r>
          </a:p>
          <a:p>
            <a:pPr algn="just"/>
            <a:r>
              <a:rPr lang="fr-FR" sz="2400" b="1" i="1" u="sng" dirty="0" smtClean="0">
                <a:solidFill>
                  <a:srgbClr val="660066"/>
                </a:solidFill>
                <a:latin typeface="Times New Roman" panose="02020603050405020304" pitchFamily="18" charset="0"/>
                <a:cs typeface="Times New Roman" panose="02020603050405020304" pitchFamily="18" charset="0"/>
              </a:rPr>
              <a:t>A </a:t>
            </a:r>
            <a:r>
              <a:rPr lang="fr-FR" sz="2400" b="1" i="1" u="sng" dirty="0">
                <a:solidFill>
                  <a:srgbClr val="660066"/>
                </a:solidFill>
                <a:latin typeface="Times New Roman" panose="02020603050405020304" pitchFamily="18" charset="0"/>
                <a:cs typeface="Times New Roman" panose="02020603050405020304" pitchFamily="18" charset="0"/>
              </a:rPr>
              <a:t>domicile </a:t>
            </a:r>
            <a:endParaRPr lang="fr-FR" sz="2400" u="sng" dirty="0">
              <a:solidFill>
                <a:srgbClr val="660066"/>
              </a:solidFill>
              <a:latin typeface="Times New Roman" panose="02020603050405020304" pitchFamily="18" charset="0"/>
              <a:cs typeface="Times New Roman" panose="02020603050405020304" pitchFamily="18" charset="0"/>
            </a:endParaRPr>
          </a:p>
          <a:p>
            <a:pPr marL="0" indent="0" algn="just">
              <a:buNone/>
            </a:pPr>
            <a:r>
              <a:rPr lang="fr-FR" sz="2400" b="1" dirty="0">
                <a:latin typeface="Times New Roman" panose="02020603050405020304" pitchFamily="18" charset="0"/>
                <a:cs typeface="Times New Roman" panose="02020603050405020304" pitchFamily="18" charset="0"/>
              </a:rPr>
              <a:t>Environ 25 % des Français décèdent à domicile, soit plus de 150 000 personnes chaque année. </a:t>
            </a:r>
            <a:r>
              <a:rPr lang="fr-FR" sz="2400" dirty="0">
                <a:latin typeface="Times New Roman" panose="02020603050405020304" pitchFamily="18" charset="0"/>
                <a:cs typeface="Times New Roman" panose="02020603050405020304" pitchFamily="18" charset="0"/>
              </a:rPr>
              <a:t>Parmi ces personnes, plus de 40 000 patients ont pu être accompagné par une équipe d’hospitalisation à domicile. </a:t>
            </a:r>
          </a:p>
          <a:p>
            <a:pPr algn="just"/>
            <a:r>
              <a:rPr lang="fr-FR" sz="2400" b="1" i="1" u="sng" dirty="0">
                <a:solidFill>
                  <a:srgbClr val="660066"/>
                </a:solidFill>
                <a:latin typeface="Times New Roman" panose="02020603050405020304" pitchFamily="18" charset="0"/>
                <a:cs typeface="Times New Roman" panose="02020603050405020304" pitchFamily="18" charset="0"/>
              </a:rPr>
              <a:t>En </a:t>
            </a:r>
            <a:r>
              <a:rPr lang="fr-FR" sz="2400" b="1" i="1" u="sng" dirty="0" err="1">
                <a:solidFill>
                  <a:srgbClr val="660066"/>
                </a:solidFill>
                <a:latin typeface="Times New Roman" panose="02020603050405020304" pitchFamily="18" charset="0"/>
                <a:cs typeface="Times New Roman" panose="02020603050405020304" pitchFamily="18" charset="0"/>
              </a:rPr>
              <a:t>Ehpad</a:t>
            </a:r>
            <a:r>
              <a:rPr lang="fr-FR" sz="2400" b="1" i="1" u="sng" dirty="0">
                <a:solidFill>
                  <a:srgbClr val="660066"/>
                </a:solidFill>
                <a:latin typeface="Times New Roman" panose="02020603050405020304" pitchFamily="18" charset="0"/>
                <a:cs typeface="Times New Roman" panose="02020603050405020304" pitchFamily="18" charset="0"/>
              </a:rPr>
              <a:t> </a:t>
            </a:r>
            <a:endParaRPr lang="fr-FR" sz="2400" u="sng" dirty="0">
              <a:solidFill>
                <a:srgbClr val="660066"/>
              </a:solidFill>
              <a:latin typeface="Times New Roman" panose="02020603050405020304" pitchFamily="18" charset="0"/>
              <a:cs typeface="Times New Roman" panose="02020603050405020304" pitchFamily="18" charset="0"/>
            </a:endParaRPr>
          </a:p>
          <a:p>
            <a:pPr marL="0" indent="0" algn="just">
              <a:buNone/>
            </a:pPr>
            <a:r>
              <a:rPr lang="fr-FR" sz="2400" b="1" dirty="0">
                <a:latin typeface="Times New Roman" panose="02020603050405020304" pitchFamily="18" charset="0"/>
                <a:cs typeface="Times New Roman" panose="02020603050405020304" pitchFamily="18" charset="0"/>
              </a:rPr>
              <a:t>Près </a:t>
            </a:r>
            <a:r>
              <a:rPr lang="fr-FR" sz="2400" b="1" dirty="0" smtClean="0">
                <a:latin typeface="Times New Roman" panose="02020603050405020304" pitchFamily="18" charset="0"/>
                <a:cs typeface="Times New Roman" panose="02020603050405020304" pitchFamily="18" charset="0"/>
              </a:rPr>
              <a:t>d’1 </a:t>
            </a:r>
            <a:r>
              <a:rPr lang="fr-FR" sz="2400" b="1" dirty="0">
                <a:latin typeface="Times New Roman" panose="02020603050405020304" pitchFamily="18" charset="0"/>
                <a:cs typeface="Times New Roman" panose="02020603050405020304" pitchFamily="18" charset="0"/>
              </a:rPr>
              <a:t>décès sur </a:t>
            </a:r>
            <a:r>
              <a:rPr lang="fr-FR" sz="2400" b="1" dirty="0" smtClean="0">
                <a:latin typeface="Times New Roman" panose="02020603050405020304" pitchFamily="18" charset="0"/>
                <a:cs typeface="Times New Roman" panose="02020603050405020304" pitchFamily="18" charset="0"/>
              </a:rPr>
              <a:t>4 concerne </a:t>
            </a:r>
            <a:r>
              <a:rPr lang="fr-FR" sz="2400" b="1" dirty="0">
                <a:latin typeface="Times New Roman" panose="02020603050405020304" pitchFamily="18" charset="0"/>
                <a:cs typeface="Times New Roman" panose="02020603050405020304" pitchFamily="18" charset="0"/>
              </a:rPr>
              <a:t>un résident en EHPAD, soit plus de 150 000 personnes chaque année. </a:t>
            </a:r>
            <a:r>
              <a:rPr lang="fr-FR" sz="2400" b="1" dirty="0" smtClean="0">
                <a:latin typeface="Times New Roman" panose="02020603050405020304" pitchFamily="18" charset="0"/>
                <a:cs typeface="Times New Roman" panose="02020603050405020304" pitchFamily="18" charset="0"/>
              </a:rPr>
              <a:t>En </a:t>
            </a:r>
            <a:r>
              <a:rPr lang="fr-FR" sz="2400" b="1" dirty="0">
                <a:latin typeface="Times New Roman" panose="02020603050405020304" pitchFamily="18" charset="0"/>
                <a:cs typeface="Times New Roman" panose="02020603050405020304" pitchFamily="18" charset="0"/>
              </a:rPr>
              <a:t>revanche, seulement 8% de ces établissements sont équipés d’une chambre dédiée pour la prise en charge des patients en fin de vie. </a:t>
            </a:r>
          </a:p>
        </p:txBody>
      </p:sp>
      <p:pic>
        <p:nvPicPr>
          <p:cNvPr id="6"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052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l="18248" t="77216" r="55145" b="11549"/>
          <a:stretch>
            <a:fillRect/>
          </a:stretch>
        </p:blipFill>
        <p:spPr bwMode="auto">
          <a:xfrm>
            <a:off x="1524001" y="5488608"/>
            <a:ext cx="9144000" cy="11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52513" y="971593"/>
            <a:ext cx="9115489" cy="3827310"/>
          </a:xfrm>
          <a:prstGeom prst="rect">
            <a:avLst/>
          </a:prstGeom>
          <a:solidFill>
            <a:srgbClr val="F7E1FF"/>
          </a:solidFill>
          <a:ln>
            <a:solidFill>
              <a:srgbClr val="FFF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 b="1" dirty="0">
              <a:solidFill>
                <a:srgbClr val="7030A0"/>
              </a:solidFill>
              <a:latin typeface="Times New Roman" panose="02020603050405020304" pitchFamily="18" charset="0"/>
              <a:cs typeface="Times New Roman" panose="02020603050405020304" pitchFamily="18" charset="0"/>
            </a:endParaRPr>
          </a:p>
          <a:p>
            <a:pPr algn="ctr">
              <a:defRPr/>
            </a:pPr>
            <a:r>
              <a:rPr lang="fr-FR" sz="4800" b="1" dirty="0" smtClean="0">
                <a:solidFill>
                  <a:srgbClr val="7030A0"/>
                </a:solidFill>
                <a:latin typeface="Times New Roman" panose="02020603050405020304" pitchFamily="18" charset="0"/>
                <a:cs typeface="Times New Roman" panose="02020603050405020304" pitchFamily="18" charset="0"/>
              </a:rPr>
              <a:t>Zoom sur la loi Claeys-</a:t>
            </a:r>
            <a:r>
              <a:rPr lang="fr-FR" sz="4800" b="1" dirty="0" err="1" smtClean="0">
                <a:solidFill>
                  <a:srgbClr val="7030A0"/>
                </a:solidFill>
                <a:latin typeface="Times New Roman" panose="02020603050405020304" pitchFamily="18" charset="0"/>
                <a:cs typeface="Times New Roman" panose="02020603050405020304" pitchFamily="18" charset="0"/>
              </a:rPr>
              <a:t>Leonetti</a:t>
            </a:r>
            <a:endParaRPr lang="fr-FR" sz="4400" b="1" i="1" dirty="0">
              <a:solidFill>
                <a:srgbClr val="7030A0"/>
              </a:solidFill>
              <a:latin typeface="Times New Roman" panose="02020603050405020304" pitchFamily="18" charset="0"/>
              <a:cs typeface="Times New Roman" panose="02020603050405020304" pitchFamily="18" charset="0"/>
            </a:endParaRPr>
          </a:p>
        </p:txBody>
      </p:sp>
      <p:pic>
        <p:nvPicPr>
          <p:cNvPr id="5" name="WordPictureWatermark3" descr="CCNE Tête de lettre"/>
          <p:cNvPicPr>
            <a:picLocks noChangeAspect="1" noChangeArrowheads="1"/>
          </p:cNvPicPr>
          <p:nvPr/>
        </p:nvPicPr>
        <p:blipFill>
          <a:blip r:embed="rId3">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74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287" y="3215914"/>
            <a:ext cx="8874303" cy="3045592"/>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647288" y="264843"/>
            <a:ext cx="8874303" cy="1081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647289" y="367585"/>
            <a:ext cx="8874302" cy="1077218"/>
          </a:xfrm>
          <a:prstGeom prst="rect">
            <a:avLst/>
          </a:prstGeom>
        </p:spPr>
        <p:txBody>
          <a:bodyPr wrap="square">
            <a:spAutoFit/>
          </a:bodyPr>
          <a:lstStyle/>
          <a:p>
            <a:pPr algn="ctr"/>
            <a:r>
              <a:rPr lang="fr-FR" sz="3200" b="1"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rPr>
              <a:t>Quels </a:t>
            </a:r>
            <a:r>
              <a:rPr lang="fr-FR" sz="3200" b="1" i="1" dirty="0" smtClean="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rPr>
              <a:t>sont </a:t>
            </a:r>
            <a:r>
              <a:rPr lang="fr-FR" sz="3200" b="1"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rPr>
              <a:t>les apports de la dernière loi relative à la fin de vie ? </a:t>
            </a:r>
            <a:endParaRPr lang="fr-FR" sz="3200"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9" name="Rectangle 8"/>
          <p:cNvSpPr/>
          <p:nvPr/>
        </p:nvSpPr>
        <p:spPr>
          <a:xfrm>
            <a:off x="1647288" y="1444803"/>
            <a:ext cx="8627722" cy="4816703"/>
          </a:xfrm>
          <a:prstGeom prst="rect">
            <a:avLst/>
          </a:prstGeom>
        </p:spPr>
        <p:txBody>
          <a:bodyPr wrap="square">
            <a:spAutoFit/>
          </a:bodyPr>
          <a:lstStyle/>
          <a:p>
            <a:pPr algn="just"/>
            <a:r>
              <a:rPr lang="fr-FR" sz="2300" dirty="0">
                <a:solidFill>
                  <a:srgbClr val="000000"/>
                </a:solidFill>
                <a:latin typeface="Times New Roman" panose="02020603050405020304" pitchFamily="18" charset="0"/>
                <a:cs typeface="Times New Roman" panose="02020603050405020304" pitchFamily="18" charset="0"/>
              </a:rPr>
              <a:t>La loi Claeys-</a:t>
            </a:r>
            <a:r>
              <a:rPr lang="fr-FR" sz="2300" dirty="0" err="1">
                <a:solidFill>
                  <a:srgbClr val="000000"/>
                </a:solidFill>
                <a:latin typeface="Times New Roman" panose="02020603050405020304" pitchFamily="18" charset="0"/>
                <a:cs typeface="Times New Roman" panose="02020603050405020304" pitchFamily="18" charset="0"/>
              </a:rPr>
              <a:t>Leonetti</a:t>
            </a:r>
            <a:r>
              <a:rPr lang="fr-FR" sz="2300" dirty="0">
                <a:solidFill>
                  <a:srgbClr val="000000"/>
                </a:solidFill>
                <a:latin typeface="Times New Roman" panose="02020603050405020304" pitchFamily="18" charset="0"/>
                <a:cs typeface="Times New Roman" panose="02020603050405020304" pitchFamily="18" charset="0"/>
              </a:rPr>
              <a:t> du 2 février 2016 modifie les dispositions relatives à la fin de vie qui avaient été établies par la loi </a:t>
            </a:r>
            <a:r>
              <a:rPr lang="fr-FR" sz="2300" dirty="0" err="1">
                <a:solidFill>
                  <a:srgbClr val="000000"/>
                </a:solidFill>
                <a:latin typeface="Times New Roman" panose="02020603050405020304" pitchFamily="18" charset="0"/>
                <a:cs typeface="Times New Roman" panose="02020603050405020304" pitchFamily="18" charset="0"/>
              </a:rPr>
              <a:t>Leonetti</a:t>
            </a:r>
            <a:r>
              <a:rPr lang="fr-FR" sz="2300" dirty="0">
                <a:solidFill>
                  <a:srgbClr val="000000"/>
                </a:solidFill>
                <a:latin typeface="Times New Roman" panose="02020603050405020304" pitchFamily="18" charset="0"/>
                <a:cs typeface="Times New Roman" panose="02020603050405020304" pitchFamily="18" charset="0"/>
              </a:rPr>
              <a:t> de 2005. </a:t>
            </a:r>
            <a:r>
              <a:rPr lang="fr-FR" sz="2300" b="1" dirty="0">
                <a:solidFill>
                  <a:srgbClr val="7030A0"/>
                </a:solidFill>
                <a:latin typeface="Times New Roman" panose="02020603050405020304" pitchFamily="18" charset="0"/>
                <a:cs typeface="Times New Roman" panose="02020603050405020304" pitchFamily="18" charset="0"/>
              </a:rPr>
              <a:t>Elle renforce certains droits existants et en ouvre de nouveaux pour les personnes malades et les personnes en fin de vie.</a:t>
            </a:r>
            <a:r>
              <a:rPr lang="fr-FR" sz="2300" dirty="0">
                <a:solidFill>
                  <a:srgbClr val="000000"/>
                </a:solidFill>
                <a:latin typeface="Times New Roman" panose="02020603050405020304" pitchFamily="18" charset="0"/>
                <a:cs typeface="Times New Roman" panose="02020603050405020304" pitchFamily="18" charset="0"/>
              </a:rPr>
              <a:t> </a:t>
            </a:r>
            <a:endParaRPr lang="fr-FR" sz="2300" dirty="0" smtClean="0">
              <a:solidFill>
                <a:srgbClr val="000000"/>
              </a:solidFill>
              <a:latin typeface="Times New Roman" panose="02020603050405020304" pitchFamily="18" charset="0"/>
              <a:cs typeface="Times New Roman" panose="02020603050405020304" pitchFamily="18" charset="0"/>
            </a:endParaRPr>
          </a:p>
          <a:p>
            <a:pPr algn="just"/>
            <a:endParaRPr lang="fr-FR" sz="2300" b="1" u="sng" dirty="0">
              <a:solidFill>
                <a:srgbClr val="000000"/>
              </a:solidFill>
              <a:latin typeface="Times New Roman" panose="02020603050405020304" pitchFamily="18" charset="0"/>
              <a:cs typeface="Times New Roman" panose="02020603050405020304" pitchFamily="18" charset="0"/>
            </a:endParaRPr>
          </a:p>
          <a:p>
            <a:pPr algn="just"/>
            <a:r>
              <a:rPr lang="fr-FR" sz="2400" b="1" u="sng" dirty="0" smtClean="0">
                <a:solidFill>
                  <a:srgbClr val="FF0000"/>
                </a:solidFill>
                <a:latin typeface="Times New Roman" panose="02020603050405020304" pitchFamily="18" charset="0"/>
                <a:cs typeface="Times New Roman" panose="02020603050405020304" pitchFamily="18" charset="0"/>
              </a:rPr>
              <a:t>Ses </a:t>
            </a:r>
            <a:r>
              <a:rPr lang="fr-FR" sz="2400" b="1" u="sng" dirty="0">
                <a:solidFill>
                  <a:srgbClr val="FF0000"/>
                </a:solidFill>
                <a:latin typeface="Times New Roman" panose="02020603050405020304" pitchFamily="18" charset="0"/>
                <a:cs typeface="Times New Roman" panose="02020603050405020304" pitchFamily="18" charset="0"/>
              </a:rPr>
              <a:t>principales dispositions sont les suivantes : </a:t>
            </a:r>
            <a:endParaRPr lang="fr-FR" sz="2400" u="sng" dirty="0">
              <a:solidFill>
                <a:srgbClr val="FF0000"/>
              </a:solidFill>
              <a:latin typeface="Times New Roman" panose="02020603050405020304" pitchFamily="18" charset="0"/>
              <a:cs typeface="Times New Roman" panose="02020603050405020304" pitchFamily="18" charset="0"/>
            </a:endParaRPr>
          </a:p>
          <a:p>
            <a:pPr algn="just"/>
            <a:r>
              <a:rPr lang="fr-FR" sz="2400" b="1" dirty="0" smtClean="0">
                <a:solidFill>
                  <a:srgbClr val="000000"/>
                </a:solidFill>
                <a:latin typeface="Times New Roman" panose="02020603050405020304" pitchFamily="18" charset="0"/>
                <a:cs typeface="Times New Roman" panose="02020603050405020304" pitchFamily="18" charset="0"/>
              </a:rPr>
              <a:t>1. Elle </a:t>
            </a:r>
            <a:r>
              <a:rPr lang="fr-FR" sz="2400" b="1" dirty="0">
                <a:solidFill>
                  <a:srgbClr val="000000"/>
                </a:solidFill>
                <a:latin typeface="Times New Roman" panose="02020603050405020304" pitchFamily="18" charset="0"/>
                <a:cs typeface="Times New Roman" panose="02020603050405020304" pitchFamily="18" charset="0"/>
              </a:rPr>
              <a:t>donne davantage de poids aux directives anticipées qui s’imposent désormais au médecin. </a:t>
            </a:r>
          </a:p>
          <a:p>
            <a:pPr algn="just"/>
            <a:r>
              <a:rPr lang="fr-FR" sz="2400" b="1" dirty="0" smtClean="0">
                <a:solidFill>
                  <a:srgbClr val="000000"/>
                </a:solidFill>
                <a:latin typeface="Times New Roman" panose="02020603050405020304" pitchFamily="18" charset="0"/>
                <a:cs typeface="Times New Roman" panose="02020603050405020304" pitchFamily="18" charset="0"/>
              </a:rPr>
              <a:t>2. Elle </a:t>
            </a:r>
            <a:r>
              <a:rPr lang="fr-FR" sz="2400" b="1" dirty="0">
                <a:solidFill>
                  <a:srgbClr val="000000"/>
                </a:solidFill>
                <a:latin typeface="Times New Roman" panose="02020603050405020304" pitchFamily="18" charset="0"/>
                <a:cs typeface="Times New Roman" panose="02020603050405020304" pitchFamily="18" charset="0"/>
              </a:rPr>
              <a:t>renforce le rôle de la personne de confiance. </a:t>
            </a:r>
          </a:p>
          <a:p>
            <a:pPr algn="just"/>
            <a:r>
              <a:rPr lang="fr-FR" sz="2400" b="1" dirty="0" smtClean="0">
                <a:solidFill>
                  <a:srgbClr val="000000"/>
                </a:solidFill>
                <a:latin typeface="Times New Roman" panose="02020603050405020304" pitchFamily="18" charset="0"/>
                <a:cs typeface="Times New Roman" panose="02020603050405020304" pitchFamily="18" charset="0"/>
              </a:rPr>
              <a:t>3. Elle </a:t>
            </a:r>
            <a:r>
              <a:rPr lang="fr-FR" sz="2400" b="1" dirty="0">
                <a:solidFill>
                  <a:srgbClr val="000000"/>
                </a:solidFill>
                <a:latin typeface="Times New Roman" panose="02020603050405020304" pitchFamily="18" charset="0"/>
                <a:cs typeface="Times New Roman" panose="02020603050405020304" pitchFamily="18" charset="0"/>
              </a:rPr>
              <a:t>clarifie le refus de l’obstination déraisonnable. </a:t>
            </a:r>
          </a:p>
          <a:p>
            <a:pPr algn="just"/>
            <a:r>
              <a:rPr lang="fr-FR" sz="2400" b="1" dirty="0" smtClean="0">
                <a:solidFill>
                  <a:srgbClr val="000000"/>
                </a:solidFill>
                <a:latin typeface="Times New Roman" panose="02020603050405020304" pitchFamily="18" charset="0"/>
                <a:cs typeface="Times New Roman" panose="02020603050405020304" pitchFamily="18" charset="0"/>
              </a:rPr>
              <a:t>4. Elle </a:t>
            </a:r>
            <a:r>
              <a:rPr lang="fr-FR" sz="2400" b="1" dirty="0">
                <a:solidFill>
                  <a:srgbClr val="000000"/>
                </a:solidFill>
                <a:latin typeface="Times New Roman" panose="02020603050405020304" pitchFamily="18" charset="0"/>
                <a:cs typeface="Times New Roman" panose="02020603050405020304" pitchFamily="18" charset="0"/>
              </a:rPr>
              <a:t>instaure un droit à la sédation profonde et continue jusqu’au décès, à la demande du patient et à certaines conditions. </a:t>
            </a:r>
          </a:p>
        </p:txBody>
      </p:sp>
      <p:pic>
        <p:nvPicPr>
          <p:cNvPr id="8"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624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EC31DCD-0DC6-4041-BD29-0D8F428D2EF4}" type="slidenum">
              <a:rPr lang="fr-FR" smtClean="0"/>
              <a:t>19</a:t>
            </a:fld>
            <a:endParaRPr lang="fr-FR"/>
          </a:p>
        </p:txBody>
      </p:sp>
      <p:sp>
        <p:nvSpPr>
          <p:cNvPr id="6" name="Rectangle 5"/>
          <p:cNvSpPr/>
          <p:nvPr/>
        </p:nvSpPr>
        <p:spPr>
          <a:xfrm>
            <a:off x="1647288" y="264843"/>
            <a:ext cx="8874303" cy="1081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dirty="0" smtClean="0">
                <a:solidFill>
                  <a:schemeClr val="tx1"/>
                </a:solidFill>
                <a:latin typeface="Times New Roman" panose="02020603050405020304" pitchFamily="18" charset="0"/>
                <a:cs typeface="Times New Roman" panose="02020603050405020304" pitchFamily="18" charset="0"/>
              </a:rPr>
              <a:t>Nous en parlerons au cours des échanges…</a:t>
            </a:r>
            <a:endParaRPr lang="fr-FR"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8200" y="1502547"/>
            <a:ext cx="10515600" cy="4524315"/>
          </a:xfrm>
          <a:prstGeom prst="rect">
            <a:avLst/>
          </a:prstGeom>
        </p:spPr>
        <p:txBody>
          <a:bodyPr wrap="square">
            <a:spAutoFit/>
          </a:bodyPr>
          <a:lstStyle/>
          <a:p>
            <a:pPr algn="ctr"/>
            <a:r>
              <a:rPr lang="fr-FR" sz="4000" b="1" u="sng" dirty="0" smtClean="0">
                <a:solidFill>
                  <a:srgbClr val="000000"/>
                </a:solidFill>
                <a:latin typeface="Times New Roman" panose="02020603050405020304" pitchFamily="18" charset="0"/>
                <a:cs typeface="Times New Roman" panose="02020603050405020304" pitchFamily="18" charset="0"/>
              </a:rPr>
              <a:t>Les principales dispositions de la loi Claeys-</a:t>
            </a:r>
            <a:r>
              <a:rPr lang="fr-FR" sz="4000" b="1" u="sng" dirty="0" err="1" smtClean="0">
                <a:solidFill>
                  <a:srgbClr val="000000"/>
                </a:solidFill>
                <a:latin typeface="Times New Roman" panose="02020603050405020304" pitchFamily="18" charset="0"/>
                <a:cs typeface="Times New Roman" panose="02020603050405020304" pitchFamily="18" charset="0"/>
              </a:rPr>
              <a:t>Leonetti</a:t>
            </a:r>
            <a:endParaRPr lang="fr-FR" sz="4000" b="1" u="sng" dirty="0" smtClean="0">
              <a:solidFill>
                <a:srgbClr val="000000"/>
              </a:solidFill>
              <a:latin typeface="Times New Roman" panose="02020603050405020304" pitchFamily="18" charset="0"/>
              <a:cs typeface="Times New Roman" panose="02020603050405020304" pitchFamily="18" charset="0"/>
            </a:endParaRPr>
          </a:p>
          <a:p>
            <a:pPr algn="ctr"/>
            <a:endParaRPr lang="fr-FR" sz="2000" b="1" dirty="0" smtClean="0">
              <a:solidFill>
                <a:srgbClr val="000000"/>
              </a:solidFill>
              <a:latin typeface="Times New Roman" panose="02020603050405020304" pitchFamily="18" charset="0"/>
              <a:cs typeface="Times New Roman" panose="02020603050405020304" pitchFamily="18" charset="0"/>
            </a:endParaRPr>
          </a:p>
          <a:p>
            <a:pPr marL="514350" indent="-514350" algn="just">
              <a:buAutoNum type="arabicPeriod"/>
            </a:pPr>
            <a:r>
              <a:rPr lang="fr-FR" sz="3600" b="1" dirty="0" smtClean="0">
                <a:solidFill>
                  <a:srgbClr val="7030A0"/>
                </a:solidFill>
                <a:latin typeface="Times New Roman" panose="02020603050405020304" pitchFamily="18" charset="0"/>
                <a:cs typeface="Times New Roman" panose="02020603050405020304" pitchFamily="18" charset="0"/>
              </a:rPr>
              <a:t>Les directives </a:t>
            </a:r>
            <a:r>
              <a:rPr lang="fr-FR" sz="3600" b="1" dirty="0">
                <a:solidFill>
                  <a:srgbClr val="7030A0"/>
                </a:solidFill>
                <a:latin typeface="Times New Roman" panose="02020603050405020304" pitchFamily="18" charset="0"/>
                <a:cs typeface="Times New Roman" panose="02020603050405020304" pitchFamily="18" charset="0"/>
              </a:rPr>
              <a:t>anticipées </a:t>
            </a:r>
            <a:endParaRPr lang="fr-FR" sz="3600" b="1" dirty="0" smtClean="0">
              <a:solidFill>
                <a:srgbClr val="7030A0"/>
              </a:solidFill>
              <a:latin typeface="Times New Roman" panose="02020603050405020304" pitchFamily="18" charset="0"/>
              <a:cs typeface="Times New Roman" panose="02020603050405020304" pitchFamily="18" charset="0"/>
            </a:endParaRPr>
          </a:p>
          <a:p>
            <a:pPr marL="514350" indent="-514350" algn="just">
              <a:buAutoNum type="arabicPeriod"/>
            </a:pPr>
            <a:r>
              <a:rPr lang="fr-FR" sz="3600" b="1" dirty="0" smtClean="0">
                <a:solidFill>
                  <a:srgbClr val="7030A0"/>
                </a:solidFill>
                <a:latin typeface="Times New Roman" panose="02020603050405020304" pitchFamily="18" charset="0"/>
                <a:cs typeface="Times New Roman" panose="02020603050405020304" pitchFamily="18" charset="0"/>
              </a:rPr>
              <a:t>La personne </a:t>
            </a:r>
            <a:r>
              <a:rPr lang="fr-FR" sz="3600" b="1" dirty="0">
                <a:solidFill>
                  <a:srgbClr val="7030A0"/>
                </a:solidFill>
                <a:latin typeface="Times New Roman" panose="02020603050405020304" pitchFamily="18" charset="0"/>
                <a:cs typeface="Times New Roman" panose="02020603050405020304" pitchFamily="18" charset="0"/>
              </a:rPr>
              <a:t>de confiance. </a:t>
            </a:r>
          </a:p>
          <a:p>
            <a:pPr algn="just"/>
            <a:r>
              <a:rPr lang="fr-FR" sz="3600" b="1" dirty="0">
                <a:solidFill>
                  <a:srgbClr val="7030A0"/>
                </a:solidFill>
                <a:latin typeface="Times New Roman" panose="02020603050405020304" pitchFamily="18" charset="0"/>
                <a:cs typeface="Times New Roman" panose="02020603050405020304" pitchFamily="18" charset="0"/>
              </a:rPr>
              <a:t>3. </a:t>
            </a:r>
            <a:r>
              <a:rPr lang="fr-FR" sz="3600" b="1" dirty="0" smtClean="0">
                <a:solidFill>
                  <a:srgbClr val="7030A0"/>
                </a:solidFill>
                <a:latin typeface="Times New Roman" panose="02020603050405020304" pitchFamily="18" charset="0"/>
                <a:cs typeface="Times New Roman" panose="02020603050405020304" pitchFamily="18" charset="0"/>
              </a:rPr>
              <a:t>L’interdiction de l’obstination </a:t>
            </a:r>
            <a:r>
              <a:rPr lang="fr-FR" sz="3600" b="1" dirty="0">
                <a:solidFill>
                  <a:srgbClr val="7030A0"/>
                </a:solidFill>
                <a:latin typeface="Times New Roman" panose="02020603050405020304" pitchFamily="18" charset="0"/>
                <a:cs typeface="Times New Roman" panose="02020603050405020304" pitchFamily="18" charset="0"/>
              </a:rPr>
              <a:t>déraisonnable. </a:t>
            </a:r>
          </a:p>
          <a:p>
            <a:pPr algn="just"/>
            <a:r>
              <a:rPr lang="fr-FR" sz="3600" b="1" dirty="0" smtClean="0">
                <a:solidFill>
                  <a:srgbClr val="7030A0"/>
                </a:solidFill>
                <a:latin typeface="Times New Roman" panose="02020603050405020304" pitchFamily="18" charset="0"/>
                <a:cs typeface="Times New Roman" panose="02020603050405020304" pitchFamily="18" charset="0"/>
              </a:rPr>
              <a:t>4. Le droit </a:t>
            </a:r>
            <a:r>
              <a:rPr lang="fr-FR" sz="3600" b="1" dirty="0">
                <a:solidFill>
                  <a:srgbClr val="7030A0"/>
                </a:solidFill>
                <a:latin typeface="Times New Roman" panose="02020603050405020304" pitchFamily="18" charset="0"/>
                <a:cs typeface="Times New Roman" panose="02020603050405020304" pitchFamily="18" charset="0"/>
              </a:rPr>
              <a:t>à la sédation profonde et continue jusqu’au </a:t>
            </a:r>
            <a:r>
              <a:rPr lang="fr-FR" sz="3600" b="1" dirty="0" smtClean="0">
                <a:solidFill>
                  <a:srgbClr val="7030A0"/>
                </a:solidFill>
                <a:latin typeface="Times New Roman" panose="02020603050405020304" pitchFamily="18" charset="0"/>
                <a:cs typeface="Times New Roman" panose="02020603050405020304" pitchFamily="18" charset="0"/>
              </a:rPr>
              <a:t>décès. </a:t>
            </a:r>
            <a:endParaRPr lang="fr-F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15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p:cNvPicPr>
            <a:picLocks noChangeAspect="1"/>
          </p:cNvPicPr>
          <p:nvPr/>
        </p:nvPicPr>
        <p:blipFill>
          <a:blip r:embed="rId2"/>
          <a:stretch>
            <a:fillRect/>
          </a:stretch>
        </p:blipFill>
        <p:spPr>
          <a:xfrm>
            <a:off x="3479800" y="-11111"/>
            <a:ext cx="4896255" cy="6858000"/>
          </a:xfrm>
          <a:prstGeom prst="rect">
            <a:avLst/>
          </a:prstGeom>
        </p:spPr>
      </p:pic>
      <p:sp>
        <p:nvSpPr>
          <p:cNvPr id="6" name="ZoneTexte 5"/>
          <p:cNvSpPr txBox="1"/>
          <p:nvPr/>
        </p:nvSpPr>
        <p:spPr>
          <a:xfrm>
            <a:off x="8687655" y="2099565"/>
            <a:ext cx="3277457" cy="2123658"/>
          </a:xfrm>
          <a:prstGeom prst="rect">
            <a:avLst/>
          </a:prstGeom>
          <a:noFill/>
        </p:spPr>
        <p:txBody>
          <a:bodyPr wrap="square" rtlCol="0">
            <a:spAutoFit/>
          </a:bodyPr>
          <a:lstStyle/>
          <a:p>
            <a:pPr algn="ctr"/>
            <a:r>
              <a:rPr lang="fr-FR" sz="4400" b="1" dirty="0" smtClean="0">
                <a:solidFill>
                  <a:srgbClr val="FF0000"/>
                </a:solidFill>
              </a:rPr>
              <a:t>AUTONOMIE</a:t>
            </a:r>
          </a:p>
          <a:p>
            <a:pPr algn="ctr"/>
            <a:r>
              <a:rPr lang="fr-FR" sz="4400" b="1" dirty="0" smtClean="0">
                <a:solidFill>
                  <a:srgbClr val="FF0000"/>
                </a:solidFill>
              </a:rPr>
              <a:t>&amp;</a:t>
            </a:r>
          </a:p>
          <a:p>
            <a:pPr algn="ctr"/>
            <a:r>
              <a:rPr lang="fr-FR" sz="4400" b="1" dirty="0" smtClean="0">
                <a:solidFill>
                  <a:srgbClr val="FF0000"/>
                </a:solidFill>
              </a:rPr>
              <a:t> SOLIDARITE</a:t>
            </a:r>
            <a:endParaRPr lang="fr-FR" sz="4400" b="1" dirty="0">
              <a:solidFill>
                <a:srgbClr val="FF0000"/>
              </a:solidFill>
            </a:endParaRPr>
          </a:p>
        </p:txBody>
      </p:sp>
      <p:sp>
        <p:nvSpPr>
          <p:cNvPr id="5" name="ZoneTexte 4"/>
          <p:cNvSpPr txBox="1"/>
          <p:nvPr/>
        </p:nvSpPr>
        <p:spPr>
          <a:xfrm>
            <a:off x="8687655" y="160573"/>
            <a:ext cx="3277457" cy="1323439"/>
          </a:xfrm>
          <a:prstGeom prst="rect">
            <a:avLst/>
          </a:prstGeom>
          <a:noFill/>
        </p:spPr>
        <p:txBody>
          <a:bodyPr wrap="square" rtlCol="0">
            <a:spAutoFit/>
          </a:bodyPr>
          <a:lstStyle/>
          <a:p>
            <a:pPr algn="ctr"/>
            <a:r>
              <a:rPr lang="fr-FR" sz="4000" b="1" i="1" dirty="0" smtClean="0"/>
              <a:t>Avis 139  13/09/2022</a:t>
            </a:r>
            <a:endParaRPr lang="fr-FR" sz="4000" b="1" i="1" dirty="0"/>
          </a:p>
        </p:txBody>
      </p:sp>
    </p:spTree>
    <p:extLst>
      <p:ext uri="{BB962C8B-B14F-4D97-AF65-F5344CB8AC3E}">
        <p14:creationId xmlns:p14="http://schemas.microsoft.com/office/powerpoint/2010/main" val="30700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p:cNvPicPr>
            <a:picLocks noChangeAspect="1"/>
          </p:cNvPicPr>
          <p:nvPr/>
        </p:nvPicPr>
        <p:blipFill>
          <a:blip r:embed="rId2"/>
          <a:stretch>
            <a:fillRect/>
          </a:stretch>
        </p:blipFill>
        <p:spPr>
          <a:xfrm>
            <a:off x="3479800" y="-11111"/>
            <a:ext cx="4896255" cy="6858000"/>
          </a:xfrm>
          <a:prstGeom prst="rect">
            <a:avLst/>
          </a:prstGeom>
        </p:spPr>
      </p:pic>
      <p:sp>
        <p:nvSpPr>
          <p:cNvPr id="6" name="ZoneTexte 5"/>
          <p:cNvSpPr txBox="1"/>
          <p:nvPr/>
        </p:nvSpPr>
        <p:spPr>
          <a:xfrm>
            <a:off x="8687655" y="2099565"/>
            <a:ext cx="3277457" cy="2123658"/>
          </a:xfrm>
          <a:prstGeom prst="rect">
            <a:avLst/>
          </a:prstGeom>
          <a:noFill/>
        </p:spPr>
        <p:txBody>
          <a:bodyPr wrap="square" rtlCol="0">
            <a:spAutoFit/>
          </a:bodyPr>
          <a:lstStyle/>
          <a:p>
            <a:pPr algn="ctr"/>
            <a:r>
              <a:rPr lang="fr-FR" sz="4400" b="1" dirty="0" smtClean="0">
                <a:solidFill>
                  <a:srgbClr val="FF0000"/>
                </a:solidFill>
              </a:rPr>
              <a:t>AUTONOMIE</a:t>
            </a:r>
          </a:p>
          <a:p>
            <a:pPr algn="ctr"/>
            <a:r>
              <a:rPr lang="fr-FR" sz="4400" b="1" dirty="0" smtClean="0">
                <a:solidFill>
                  <a:srgbClr val="FF0000"/>
                </a:solidFill>
              </a:rPr>
              <a:t>&amp;</a:t>
            </a:r>
          </a:p>
          <a:p>
            <a:pPr algn="ctr"/>
            <a:r>
              <a:rPr lang="fr-FR" sz="4400" b="1" dirty="0" smtClean="0">
                <a:solidFill>
                  <a:srgbClr val="FF0000"/>
                </a:solidFill>
              </a:rPr>
              <a:t> SOLIDARITE</a:t>
            </a:r>
            <a:endParaRPr lang="fr-FR" sz="4400" b="1" dirty="0">
              <a:solidFill>
                <a:srgbClr val="FF0000"/>
              </a:solidFill>
            </a:endParaRPr>
          </a:p>
        </p:txBody>
      </p:sp>
      <p:sp>
        <p:nvSpPr>
          <p:cNvPr id="5" name="ZoneTexte 4"/>
          <p:cNvSpPr txBox="1"/>
          <p:nvPr/>
        </p:nvSpPr>
        <p:spPr>
          <a:xfrm>
            <a:off x="8687655" y="160573"/>
            <a:ext cx="3277457" cy="1323439"/>
          </a:xfrm>
          <a:prstGeom prst="rect">
            <a:avLst/>
          </a:prstGeom>
          <a:noFill/>
        </p:spPr>
        <p:txBody>
          <a:bodyPr wrap="square" rtlCol="0">
            <a:spAutoFit/>
          </a:bodyPr>
          <a:lstStyle/>
          <a:p>
            <a:pPr algn="ctr"/>
            <a:r>
              <a:rPr lang="fr-FR" sz="4000" b="1" i="1" dirty="0" smtClean="0"/>
              <a:t>Avis 139  13/09/2022</a:t>
            </a:r>
            <a:endParaRPr lang="fr-FR" sz="4000" b="1" i="1" dirty="0"/>
          </a:p>
        </p:txBody>
      </p:sp>
    </p:spTree>
    <p:extLst>
      <p:ext uri="{BB962C8B-B14F-4D97-AF65-F5344CB8AC3E}">
        <p14:creationId xmlns:p14="http://schemas.microsoft.com/office/powerpoint/2010/main" val="2838732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957843"/>
            <a:ext cx="9143999" cy="7063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699" name="ZoneTexte 5"/>
          <p:cNvSpPr txBox="1">
            <a:spLocks noChangeArrowheads="1"/>
          </p:cNvSpPr>
          <p:nvPr/>
        </p:nvSpPr>
        <p:spPr bwMode="auto">
          <a:xfrm>
            <a:off x="1603260" y="685255"/>
            <a:ext cx="8985481" cy="525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80056" tIns="40028" rIns="80056" bIns="40028">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endParaRPr lang="fr-FR" altLang="fr-FR" sz="3600" b="1" dirty="0">
              <a:solidFill>
                <a:srgbClr val="5C0A43"/>
              </a:solidFill>
              <a:latin typeface="Times New Roman" panose="02020603050405020304" pitchFamily="18" charset="0"/>
              <a:cs typeface="Times New Roman" panose="02020603050405020304" pitchFamily="18" charset="0"/>
            </a:endParaRPr>
          </a:p>
          <a:p>
            <a:pPr algn="just">
              <a:buFontTx/>
              <a:buChar char="-"/>
            </a:pPr>
            <a:r>
              <a:rPr lang="fr-FR" altLang="ja-JP" sz="27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Création du Groupe de travail : 07/2021</a:t>
            </a:r>
          </a:p>
          <a:p>
            <a:pPr algn="just">
              <a:buFontTx/>
              <a:buChar char="-"/>
            </a:pPr>
            <a:r>
              <a:rPr lang="fr-FR" altLang="fr-FR" sz="2700" b="1" dirty="0">
                <a:solidFill>
                  <a:srgbClr val="7813A5"/>
                </a:solidFill>
                <a:latin typeface="Times New Roman" panose="02020603050405020304" pitchFamily="18" charset="0"/>
                <a:ea typeface="MS PGothic" panose="020B0600070205080204" pitchFamily="34" charset="-128"/>
                <a:cs typeface="Times New Roman" panose="02020603050405020304" pitchFamily="18" charset="0"/>
              </a:rPr>
              <a:t>Lettre de mission transmise aux rapporteurs</a:t>
            </a:r>
          </a:p>
          <a:p>
            <a:pPr algn="just">
              <a:buFontTx/>
              <a:buChar char="-"/>
            </a:pPr>
            <a:r>
              <a:rPr lang="fr-FR" altLang="fr-FR" sz="2700" b="1" dirty="0">
                <a:solidFill>
                  <a:srgbClr val="7813A5"/>
                </a:solidFill>
                <a:latin typeface="Times New Roman" panose="02020603050405020304" pitchFamily="18" charset="0"/>
                <a:ea typeface="MS PGothic" panose="020B0600070205080204" pitchFamily="34" charset="-128"/>
                <a:cs typeface="Times New Roman" panose="02020603050405020304" pitchFamily="18" charset="0"/>
              </a:rPr>
              <a:t>Rapporteurs : Régis AUBRY, Alain CLAEYS (Florence GRUAT jusqu’au 26/12/2021)</a:t>
            </a:r>
          </a:p>
          <a:p>
            <a:pPr algn="just">
              <a:buFontTx/>
              <a:buChar char="-"/>
            </a:pPr>
            <a:r>
              <a:rPr lang="fr-FR" sz="2700" b="1" dirty="0">
                <a:solidFill>
                  <a:srgbClr val="7030A0"/>
                </a:solidFill>
                <a:latin typeface="Times New Roman" panose="02020603050405020304" pitchFamily="18" charset="0"/>
                <a:cs typeface="Times New Roman" panose="02020603050405020304" pitchFamily="18" charset="0"/>
              </a:rPr>
              <a:t>Présence d’un membre de la CNERER dans le GT :  </a:t>
            </a:r>
          </a:p>
          <a:p>
            <a:pPr marL="0" indent="0" algn="just"/>
            <a:r>
              <a:rPr lang="fr-FR" sz="2700" b="1" dirty="0">
                <a:solidFill>
                  <a:srgbClr val="7030A0"/>
                </a:solidFill>
                <a:latin typeface="Times New Roman" panose="02020603050405020304" pitchFamily="18" charset="0"/>
                <a:cs typeface="Times New Roman" panose="02020603050405020304" pitchFamily="18" charset="0"/>
              </a:rPr>
              <a:t>    </a:t>
            </a:r>
            <a:r>
              <a:rPr lang="fr-FR" sz="2700" dirty="0">
                <a:solidFill>
                  <a:srgbClr val="7030A0"/>
                </a:solidFill>
                <a:latin typeface="Times New Roman" panose="02020603050405020304" pitchFamily="18" charset="0"/>
                <a:cs typeface="Times New Roman" panose="02020603050405020304" pitchFamily="18" charset="0"/>
              </a:rPr>
              <a:t>Pr. Alain Léon (EREGE)</a:t>
            </a:r>
            <a:endParaRPr lang="fr-FR" altLang="fr-FR" sz="2700" dirty="0">
              <a:solidFill>
                <a:srgbClr val="7813A5"/>
              </a:solidFill>
              <a:latin typeface="Times New Roman" panose="02020603050405020304" pitchFamily="18" charset="0"/>
              <a:ea typeface="MS PGothic" panose="020B0600070205080204" pitchFamily="34" charset="-128"/>
              <a:cs typeface="Times New Roman" panose="02020603050405020304" pitchFamily="18" charset="0"/>
            </a:endParaRPr>
          </a:p>
          <a:p>
            <a:pPr algn="just">
              <a:buFontTx/>
              <a:buChar char="-"/>
            </a:pPr>
            <a:r>
              <a:rPr lang="fr-FR" altLang="fr-FR" sz="2700" b="1" dirty="0">
                <a:solidFill>
                  <a:srgbClr val="7813A5"/>
                </a:solidFill>
                <a:latin typeface="Times New Roman" panose="02020603050405020304" pitchFamily="18" charset="0"/>
                <a:ea typeface="MS PGothic" panose="020B0600070205080204" pitchFamily="34" charset="-128"/>
                <a:cs typeface="Times New Roman" panose="02020603050405020304" pitchFamily="18" charset="0"/>
              </a:rPr>
              <a:t>Près de </a:t>
            </a:r>
            <a:r>
              <a:rPr lang="fr-FR" altLang="fr-FR" sz="2700" b="1" u="sng"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40 auditions réalisées</a:t>
            </a:r>
          </a:p>
          <a:p>
            <a:pPr algn="just">
              <a:buFontTx/>
              <a:buChar char="-"/>
            </a:pPr>
            <a:r>
              <a:rPr lang="fr-FR" altLang="fr-FR" sz="2700" b="1" dirty="0">
                <a:solidFill>
                  <a:srgbClr val="7813A5"/>
                </a:solidFill>
                <a:latin typeface="Times New Roman" panose="02020603050405020304" pitchFamily="18" charset="0"/>
                <a:ea typeface="MS PGothic" panose="020B0600070205080204" pitchFamily="34" charset="-128"/>
                <a:cs typeface="Times New Roman" panose="02020603050405020304" pitchFamily="18" charset="0"/>
              </a:rPr>
              <a:t>Sur ce sujet complexe : des discussions animées au sein du groupe de travail / un vote large du Plénier en faveur de l’avis et une réserve (signée par 8 membres)</a:t>
            </a:r>
          </a:p>
          <a:p>
            <a:pPr algn="just">
              <a:buFontTx/>
              <a:buChar char="-"/>
            </a:pPr>
            <a:endParaRPr lang="fr-FR" altLang="fr-FR" sz="2000" b="1" dirty="0">
              <a:solidFill>
                <a:srgbClr val="7813A5"/>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 name="Rectangle 3"/>
          <p:cNvSpPr/>
          <p:nvPr/>
        </p:nvSpPr>
        <p:spPr>
          <a:xfrm>
            <a:off x="1523999" y="217736"/>
            <a:ext cx="9144000" cy="935038"/>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200" b="1" dirty="0">
                <a:solidFill>
                  <a:srgbClr val="7030A0"/>
                </a:solidFill>
                <a:latin typeface="Times New Roman" panose="02020603050405020304" pitchFamily="18" charset="0"/>
                <a:cs typeface="Times New Roman" panose="02020603050405020304" pitchFamily="18" charset="0"/>
              </a:rPr>
              <a:t>L’Avis 139 du CCNE : «Enjeux éthiques relatifs aux situations des fins de vie »</a:t>
            </a:r>
            <a:endParaRPr lang="fr-FR" altLang="fr-FR" sz="2000" i="1" dirty="0">
              <a:solidFill>
                <a:srgbClr val="7030A0"/>
              </a:solidFill>
              <a:latin typeface="Times New Roman" panose="02020603050405020304" pitchFamily="18" charset="0"/>
              <a:cs typeface="Times New Roman" panose="02020603050405020304" pitchFamily="18" charset="0"/>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l="18248" t="77216" r="55145" b="11549"/>
          <a:stretch>
            <a:fillRect/>
          </a:stretch>
        </p:blipFill>
        <p:spPr bwMode="auto">
          <a:xfrm>
            <a:off x="1524000" y="5613400"/>
            <a:ext cx="9144000" cy="12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WordPictureWatermark3" descr="CCNE Tête de lettre"/>
          <p:cNvPicPr>
            <a:picLocks noChangeAspect="1" noChangeArrowheads="1"/>
          </p:cNvPicPr>
          <p:nvPr/>
        </p:nvPicPr>
        <p:blipFill>
          <a:blip r:embed="rId4">
            <a:extLst>
              <a:ext uri="{28A0092B-C50C-407E-A947-70E740481C1C}">
                <a14:useLocalDpi xmlns:a14="http://schemas.microsoft.com/office/drawing/2010/main" val="0"/>
              </a:ext>
            </a:extLst>
          </a:blip>
          <a:srcRect l="-8249" t="3368" r="77936" b="84515"/>
          <a:stretch>
            <a:fillRect/>
          </a:stretch>
        </p:blipFill>
        <p:spPr bwMode="auto">
          <a:xfrm>
            <a:off x="568759" y="11113"/>
            <a:ext cx="16764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71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190" y="5374888"/>
            <a:ext cx="8859382" cy="14831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24001" y="465178"/>
            <a:ext cx="9144000" cy="526781"/>
          </a:xfrm>
          <a:prstGeom prst="rect">
            <a:avLst/>
          </a:prstGeom>
          <a:solidFill>
            <a:srgbClr val="F8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200" b="1" dirty="0">
                <a:solidFill>
                  <a:srgbClr val="7030A0"/>
                </a:solidFill>
                <a:latin typeface="Times New Roman" panose="02020603050405020304" pitchFamily="18" charset="0"/>
                <a:cs typeface="Times New Roman" panose="02020603050405020304" pitchFamily="18" charset="0"/>
              </a:rPr>
              <a:t>Avis 139 du CCNE</a:t>
            </a:r>
            <a:endParaRPr lang="fr-FR" altLang="fr-FR" sz="2400" i="1" dirty="0">
              <a:solidFill>
                <a:srgbClr val="7030A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736190" y="1128508"/>
            <a:ext cx="8859382" cy="4351338"/>
          </a:xfrm>
        </p:spPr>
        <p:txBody>
          <a:bodyPr>
            <a:noAutofit/>
          </a:bodyPr>
          <a:lstStyle/>
          <a:p>
            <a:pPr marL="0" indent="0" algn="just">
              <a:buNone/>
            </a:pPr>
            <a:endParaRPr lang="fr-FR" sz="2200" dirty="0">
              <a:latin typeface="Times New Roman" panose="02020603050405020304" pitchFamily="18" charset="0"/>
              <a:cs typeface="Times New Roman" panose="02020603050405020304" pitchFamily="18" charset="0"/>
            </a:endParaRPr>
          </a:p>
          <a:p>
            <a:pPr marL="0" indent="0" algn="just">
              <a:buNone/>
            </a:pPr>
            <a:r>
              <a:rPr lang="fr-FR" sz="2400" b="1" dirty="0">
                <a:solidFill>
                  <a:srgbClr val="7030A0"/>
                </a:solidFill>
                <a:latin typeface="Times New Roman" panose="02020603050405020304" pitchFamily="18" charset="0"/>
                <a:cs typeface="Times New Roman" panose="02020603050405020304" pitchFamily="18" charset="0"/>
              </a:rPr>
              <a:t>I  La réflexion éthique du CCNE et les évolutions législatives</a:t>
            </a:r>
            <a:br>
              <a:rPr lang="fr-FR" sz="2400" b="1" dirty="0">
                <a:solidFill>
                  <a:srgbClr val="7030A0"/>
                </a:solidFill>
                <a:latin typeface="Times New Roman" panose="02020603050405020304" pitchFamily="18" charset="0"/>
                <a:cs typeface="Times New Roman" panose="02020603050405020304" pitchFamily="18" charset="0"/>
              </a:rPr>
            </a:br>
            <a:r>
              <a:rPr lang="fr-FR" sz="2400" b="1" dirty="0">
                <a:solidFill>
                  <a:srgbClr val="7030A0"/>
                </a:solidFill>
                <a:latin typeface="Times New Roman" panose="02020603050405020304" pitchFamily="18" charset="0"/>
                <a:cs typeface="Times New Roman" panose="02020603050405020304" pitchFamily="18" charset="0"/>
              </a:rPr>
              <a:t>advenues sur l’accompagnement des personnes en fin de vie</a:t>
            </a:r>
            <a:br>
              <a:rPr lang="fr-FR" sz="2400" b="1" dirty="0">
                <a:solidFill>
                  <a:srgbClr val="7030A0"/>
                </a:solidFill>
                <a:latin typeface="Times New Roman" panose="02020603050405020304" pitchFamily="18" charset="0"/>
                <a:cs typeface="Times New Roman" panose="02020603050405020304" pitchFamily="18" charset="0"/>
              </a:rPr>
            </a:br>
            <a:r>
              <a:rPr lang="fr-FR" sz="2400" b="1" dirty="0">
                <a:solidFill>
                  <a:srgbClr val="7030A0"/>
                </a:solidFill>
                <a:latin typeface="Times New Roman" panose="02020603050405020304" pitchFamily="18" charset="0"/>
                <a:cs typeface="Times New Roman" panose="02020603050405020304" pitchFamily="18" charset="0"/>
              </a:rPr>
              <a:t>depuis vingt ans</a:t>
            </a:r>
            <a:r>
              <a:rPr lang="fr-FR" sz="2400" dirty="0">
                <a:solidFill>
                  <a:srgbClr val="7030A0"/>
                </a:solidFill>
                <a:latin typeface="Times New Roman" panose="02020603050405020304" pitchFamily="18" charset="0"/>
                <a:cs typeface="Times New Roman" panose="02020603050405020304" pitchFamily="18" charset="0"/>
              </a:rPr>
              <a:t>, en particulier la loi Claeys-Léonetti, loi sur les soins palliatifs, y compris dans les EHPAD et à domicile</a:t>
            </a:r>
          </a:p>
          <a:p>
            <a:pPr marL="0" indent="0" algn="just">
              <a:buNone/>
            </a:pPr>
            <a:endParaRPr lang="fr-FR" sz="11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fr-FR" sz="2400" b="1" dirty="0">
                <a:solidFill>
                  <a:srgbClr val="7030A0"/>
                </a:solidFill>
                <a:latin typeface="Times New Roman" panose="02020603050405020304" pitchFamily="18" charset="0"/>
                <a:cs typeface="Times New Roman" panose="02020603050405020304" pitchFamily="18" charset="0"/>
              </a:rPr>
              <a:t>II. Les problématiques de nature éthique soulevées lors des situations de fin de vie</a:t>
            </a:r>
          </a:p>
          <a:p>
            <a:pPr marL="0" indent="0" algn="just">
              <a:buNone/>
            </a:pPr>
            <a:endParaRPr lang="fr-FR" sz="9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Questions éthiques relatives à la mise en œuvre des dispositions législatives et réglementaires actuelles</a:t>
            </a:r>
          </a:p>
          <a:p>
            <a:pPr marL="0" indent="0" algn="just">
              <a:buNone/>
            </a:pPr>
            <a:endParaRPr lang="fr-FR" sz="105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Questions éthiques relatives aux situations des personnes souffrant de maladies graves et incurables, provoquant des souffrances réfractaires, dont le pronostic vital n’est pas engagé à court terme, </a:t>
            </a:r>
            <a:r>
              <a:rPr lang="fr-FR" sz="2400" b="1" u="sng" dirty="0">
                <a:latin typeface="Times New Roman" panose="02020603050405020304" pitchFamily="18" charset="0"/>
                <a:cs typeface="Times New Roman" panose="02020603050405020304" pitchFamily="18" charset="0"/>
              </a:rPr>
              <a:t>mais à moyen terme</a:t>
            </a:r>
          </a:p>
          <a:p>
            <a:pPr algn="just"/>
            <a:endParaRPr lang="fr-FR" sz="2200" dirty="0">
              <a:latin typeface="Times New Roman" panose="02020603050405020304" pitchFamily="18" charset="0"/>
              <a:cs typeface="Times New Roman" panose="02020603050405020304" pitchFamily="18" charset="0"/>
            </a:endParaRPr>
          </a:p>
        </p:txBody>
      </p:sp>
      <p:pic>
        <p:nvPicPr>
          <p:cNvPr id="5"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376021" y="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833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1" y="465178"/>
            <a:ext cx="9144000" cy="526781"/>
          </a:xfrm>
          <a:prstGeom prst="rect">
            <a:avLst/>
          </a:prstGeom>
          <a:solidFill>
            <a:srgbClr val="F8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200" b="1" dirty="0">
                <a:solidFill>
                  <a:srgbClr val="7030A0"/>
                </a:solidFill>
                <a:latin typeface="Times New Roman" panose="02020603050405020304" pitchFamily="18" charset="0"/>
                <a:cs typeface="Times New Roman" panose="02020603050405020304" pitchFamily="18" charset="0"/>
              </a:rPr>
              <a:t>Avis 139 du CCNE</a:t>
            </a:r>
            <a:endParaRPr lang="fr-FR" altLang="fr-FR" sz="2400" i="1" dirty="0">
              <a:solidFill>
                <a:srgbClr val="7030A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890099" y="1262062"/>
            <a:ext cx="7886700" cy="4351338"/>
          </a:xfrm>
        </p:spPr>
        <p:txBody>
          <a:bodyPr>
            <a:normAutofit fontScale="92500"/>
          </a:bodyPr>
          <a:lstStyle/>
          <a:p>
            <a:pPr marL="0" indent="0" algn="just">
              <a:buNone/>
            </a:pPr>
            <a:r>
              <a:rPr lang="fr-FR" sz="3200" b="1" dirty="0">
                <a:solidFill>
                  <a:srgbClr val="7030A0"/>
                </a:solidFill>
                <a:latin typeface="Times New Roman" panose="02020603050405020304" pitchFamily="18" charset="0"/>
                <a:cs typeface="Times New Roman" panose="02020603050405020304" pitchFamily="18" charset="0"/>
              </a:rPr>
              <a:t>III Recommandations du CCNE</a:t>
            </a:r>
            <a:endParaRPr lang="fr-FR" sz="3600" dirty="0">
              <a:latin typeface="Times New Roman" panose="02020603050405020304" pitchFamily="18" charset="0"/>
              <a:cs typeface="Times New Roman" panose="02020603050405020304" pitchFamily="18" charset="0"/>
            </a:endParaRPr>
          </a:p>
          <a:p>
            <a:pPr marL="0" lvl="0" indent="0" algn="just">
              <a:buNone/>
            </a:pPr>
            <a:r>
              <a:rPr lang="fr-FR" sz="3200" b="1" dirty="0" smtClean="0">
                <a:latin typeface="Times New Roman" panose="02020603050405020304" pitchFamily="18" charset="0"/>
                <a:cs typeface="Times New Roman" panose="02020603050405020304" pitchFamily="18" charset="0"/>
              </a:rPr>
              <a:t>(i) Le </a:t>
            </a:r>
            <a:r>
              <a:rPr lang="fr-FR" sz="3200" b="1" dirty="0">
                <a:latin typeface="Times New Roman" panose="02020603050405020304" pitchFamily="18" charset="0"/>
                <a:cs typeface="Times New Roman" panose="02020603050405020304" pitchFamily="18" charset="0"/>
              </a:rPr>
              <a:t>renforcement des mesures de santé publique et des moyens dans le domaine des soins </a:t>
            </a:r>
            <a:r>
              <a:rPr lang="fr-FR" sz="3200" b="1" dirty="0" smtClean="0">
                <a:latin typeface="Times New Roman" panose="02020603050405020304" pitchFamily="18" charset="0"/>
                <a:cs typeface="Times New Roman" panose="02020603050405020304" pitchFamily="18" charset="0"/>
              </a:rPr>
              <a:t>palliatifs</a:t>
            </a:r>
          </a:p>
          <a:p>
            <a:pPr marL="0" lvl="0" indent="0" algn="just">
              <a:buNone/>
            </a:pPr>
            <a:r>
              <a:rPr lang="fr-FR" sz="3200" b="1" dirty="0" smtClean="0">
                <a:latin typeface="Times New Roman" panose="02020603050405020304" pitchFamily="18" charset="0"/>
                <a:cs typeface="Times New Roman" panose="02020603050405020304" pitchFamily="18" charset="0"/>
              </a:rPr>
              <a:t>(ii) Une </a:t>
            </a:r>
            <a:r>
              <a:rPr lang="fr-FR" sz="3200" b="1" dirty="0">
                <a:latin typeface="Times New Roman" panose="02020603050405020304" pitchFamily="18" charset="0"/>
                <a:cs typeface="Times New Roman" panose="02020603050405020304" pitchFamily="18" charset="0"/>
              </a:rPr>
              <a:t>meilleure connaissance et mise en œuvre de la loi Claeys-Léonetti de </a:t>
            </a:r>
            <a:r>
              <a:rPr lang="fr-FR" sz="3200" b="1" dirty="0" smtClean="0">
                <a:latin typeface="Times New Roman" panose="02020603050405020304" pitchFamily="18" charset="0"/>
                <a:cs typeface="Times New Roman" panose="02020603050405020304" pitchFamily="18" charset="0"/>
              </a:rPr>
              <a:t>2016</a:t>
            </a:r>
          </a:p>
          <a:p>
            <a:pPr marL="0" lvl="0" indent="0" algn="just">
              <a:buNone/>
            </a:pPr>
            <a:r>
              <a:rPr lang="fr-FR" sz="3200" b="1" dirty="0" smtClean="0">
                <a:latin typeface="Times New Roman" panose="02020603050405020304" pitchFamily="18" charset="0"/>
                <a:cs typeface="Times New Roman" panose="02020603050405020304" pitchFamily="18" charset="0"/>
              </a:rPr>
              <a:t>(iii) Les </a:t>
            </a:r>
            <a:r>
              <a:rPr lang="fr-FR" sz="3200" b="1" dirty="0">
                <a:latin typeface="Times New Roman" panose="02020603050405020304" pitchFamily="18" charset="0"/>
                <a:cs typeface="Times New Roman" panose="02020603050405020304" pitchFamily="18" charset="0"/>
              </a:rPr>
              <a:t>exigences éthiques incontournables en cas de dépénalisation de l’aide active à mourir</a:t>
            </a:r>
          </a:p>
          <a:p>
            <a:pPr marL="0" lvl="0" indent="0" algn="just">
              <a:buNone/>
            </a:pPr>
            <a:r>
              <a:rPr lang="fr-FR" sz="3200" b="1" dirty="0" smtClean="0">
                <a:latin typeface="Times New Roman" panose="02020603050405020304" pitchFamily="18" charset="0"/>
                <a:cs typeface="Times New Roman" panose="02020603050405020304" pitchFamily="18" charset="0"/>
              </a:rPr>
              <a:t>(iv) La </a:t>
            </a:r>
            <a:r>
              <a:rPr lang="fr-FR" sz="3200" b="1" dirty="0">
                <a:latin typeface="Times New Roman" panose="02020603050405020304" pitchFamily="18" charset="0"/>
                <a:cs typeface="Times New Roman" panose="02020603050405020304" pitchFamily="18" charset="0"/>
              </a:rPr>
              <a:t>nécessité du débat public +++</a:t>
            </a:r>
          </a:p>
          <a:p>
            <a:pPr algn="just"/>
            <a:endParaRPr lang="fr-FR" sz="32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8" t="77216" r="55145" b="14110"/>
          <a:stretch/>
        </p:blipFill>
        <p:spPr bwMode="auto">
          <a:xfrm>
            <a:off x="1524001" y="5826461"/>
            <a:ext cx="9144000" cy="97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WordPictureWatermark3" descr="CCNE Tête de lettre"/>
          <p:cNvPicPr>
            <a:picLocks noChangeAspect="1" noChangeArrowheads="1"/>
          </p:cNvPicPr>
          <p:nvPr/>
        </p:nvPicPr>
        <p:blipFill>
          <a:blip r:embed="rId3">
            <a:extLst>
              <a:ext uri="{28A0092B-C50C-407E-A947-70E740481C1C}">
                <a14:useLocalDpi xmlns:a14="http://schemas.microsoft.com/office/drawing/2010/main" val="0"/>
              </a:ext>
            </a:extLst>
          </a:blip>
          <a:srcRect l="-8249" t="3368" r="77936" b="84515"/>
          <a:stretch>
            <a:fillRect/>
          </a:stretch>
        </p:blipFill>
        <p:spPr bwMode="auto">
          <a:xfrm>
            <a:off x="1376021" y="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385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3529" y="1102912"/>
            <a:ext cx="11244943" cy="4351338"/>
          </a:xfrm>
        </p:spPr>
        <p:txBody>
          <a:bodyPr>
            <a:noAutofit/>
          </a:bodyPr>
          <a:lstStyle/>
          <a:p>
            <a:pPr marL="0" indent="0" algn="just">
              <a:buNone/>
            </a:pPr>
            <a:r>
              <a:rPr lang="fr-FR" sz="2600" b="1" dirty="0" smtClean="0">
                <a:solidFill>
                  <a:srgbClr val="7030A0"/>
                </a:solidFill>
                <a:latin typeface="Times New Roman" panose="02020603050405020304" pitchFamily="18" charset="0"/>
                <a:cs typeface="Times New Roman" panose="02020603050405020304" pitchFamily="18" charset="0"/>
              </a:rPr>
              <a:t>8 membres considèrent qu’une évolution de la loi en faveur de la légalisation d’une aide active à mourir ne pourrait </a:t>
            </a:r>
            <a:r>
              <a:rPr lang="fr-FR" sz="2600" b="1" dirty="0">
                <a:solidFill>
                  <a:srgbClr val="7030A0"/>
                </a:solidFill>
                <a:latin typeface="Times New Roman" panose="02020603050405020304" pitchFamily="18" charset="0"/>
                <a:cs typeface="Times New Roman" panose="02020603050405020304" pitchFamily="18" charset="0"/>
              </a:rPr>
              <a:t>être </a:t>
            </a:r>
            <a:r>
              <a:rPr lang="fr-FR" sz="2600" b="1" dirty="0" smtClean="0">
                <a:solidFill>
                  <a:srgbClr val="7030A0"/>
                </a:solidFill>
                <a:latin typeface="Times New Roman" panose="02020603050405020304" pitchFamily="18" charset="0"/>
                <a:cs typeface="Times New Roman" panose="02020603050405020304" pitchFamily="18" charset="0"/>
              </a:rPr>
              <a:t>éthique qu’à </a:t>
            </a:r>
            <a:r>
              <a:rPr lang="fr-FR" sz="2600" b="1" dirty="0">
                <a:solidFill>
                  <a:srgbClr val="7030A0"/>
                </a:solidFill>
                <a:latin typeface="Times New Roman" panose="02020603050405020304" pitchFamily="18" charset="0"/>
                <a:cs typeface="Times New Roman" panose="02020603050405020304" pitchFamily="18" charset="0"/>
              </a:rPr>
              <a:t>la condition </a:t>
            </a:r>
            <a:r>
              <a:rPr lang="fr-FR" sz="2600" b="1" dirty="0" smtClean="0">
                <a:solidFill>
                  <a:srgbClr val="7030A0"/>
                </a:solidFill>
                <a:latin typeface="Times New Roman" panose="02020603050405020304" pitchFamily="18" charset="0"/>
                <a:cs typeface="Times New Roman" panose="02020603050405020304" pitchFamily="18" charset="0"/>
              </a:rPr>
              <a:t>sine qua </a:t>
            </a:r>
            <a:r>
              <a:rPr lang="fr-FR" sz="2600" b="1" dirty="0">
                <a:solidFill>
                  <a:srgbClr val="7030A0"/>
                </a:solidFill>
                <a:latin typeface="Times New Roman" panose="02020603050405020304" pitchFamily="18" charset="0"/>
                <a:cs typeface="Times New Roman" panose="02020603050405020304" pitchFamily="18" charset="0"/>
              </a:rPr>
              <a:t>non qu’un certain nombre de prérequis soient d’ores et déjà </a:t>
            </a:r>
            <a:r>
              <a:rPr lang="fr-FR" sz="2600" b="1" dirty="0" smtClean="0">
                <a:solidFill>
                  <a:srgbClr val="7030A0"/>
                </a:solidFill>
                <a:latin typeface="Times New Roman" panose="02020603050405020304" pitchFamily="18" charset="0"/>
                <a:cs typeface="Times New Roman" panose="02020603050405020304" pitchFamily="18" charset="0"/>
              </a:rPr>
              <a:t>effectifs – qu’ils jugent absents ou insuffisants aujourd’hui.</a:t>
            </a:r>
          </a:p>
          <a:p>
            <a:pPr marL="0" indent="0" algn="just">
              <a:buNone/>
            </a:pPr>
            <a:r>
              <a:rPr lang="fr-FR" sz="2600" u="sng" dirty="0" smtClean="0">
                <a:latin typeface="Times New Roman" panose="02020603050405020304" pitchFamily="18" charset="0"/>
                <a:cs typeface="Times New Roman" panose="02020603050405020304" pitchFamily="18" charset="0"/>
              </a:rPr>
              <a:t>Il soulèvent par ailleurs plusieurs </a:t>
            </a:r>
            <a:r>
              <a:rPr lang="fr-FR" sz="2600" u="sng" dirty="0">
                <a:latin typeface="Times New Roman" panose="02020603050405020304" pitchFamily="18" charset="0"/>
                <a:cs typeface="Times New Roman" panose="02020603050405020304" pitchFamily="18" charset="0"/>
              </a:rPr>
              <a:t>inquiétudes </a:t>
            </a:r>
            <a:r>
              <a:rPr lang="fr-FR" sz="2600" u="sng" dirty="0" smtClean="0">
                <a:latin typeface="Times New Roman" panose="02020603050405020304" pitchFamily="18" charset="0"/>
                <a:cs typeface="Times New Roman" panose="02020603050405020304" pitchFamily="18" charset="0"/>
              </a:rPr>
              <a:t>:</a:t>
            </a:r>
          </a:p>
          <a:p>
            <a:pPr algn="just">
              <a:buFontTx/>
              <a:buChar char="-"/>
            </a:pPr>
            <a:r>
              <a:rPr lang="fr-FR" sz="2600" dirty="0" smtClean="0">
                <a:latin typeface="Times New Roman" panose="02020603050405020304" pitchFamily="18" charset="0"/>
                <a:cs typeface="Times New Roman" panose="02020603050405020304" pitchFamily="18" charset="0"/>
              </a:rPr>
              <a:t>Quel </a:t>
            </a:r>
            <a:r>
              <a:rPr lang="fr-FR" sz="2600" dirty="0">
                <a:latin typeface="Times New Roman" panose="02020603050405020304" pitchFamily="18" charset="0"/>
                <a:cs typeface="Times New Roman" panose="02020603050405020304" pitchFamily="18" charset="0"/>
              </a:rPr>
              <a:t>message enverrait une évolution législative à la société ? </a:t>
            </a:r>
          </a:p>
          <a:p>
            <a:pPr algn="just">
              <a:buFontTx/>
              <a:buChar char="-"/>
            </a:pPr>
            <a:r>
              <a:rPr lang="fr-FR" sz="2600" dirty="0" smtClean="0">
                <a:latin typeface="Times New Roman" panose="02020603050405020304" pitchFamily="18" charset="0"/>
                <a:cs typeface="Times New Roman" panose="02020603050405020304" pitchFamily="18" charset="0"/>
              </a:rPr>
              <a:t>Quel message </a:t>
            </a:r>
            <a:r>
              <a:rPr lang="fr-FR" sz="2600" dirty="0">
                <a:latin typeface="Times New Roman" panose="02020603050405020304" pitchFamily="18" charset="0"/>
                <a:cs typeface="Times New Roman" panose="02020603050405020304" pitchFamily="18" charset="0"/>
              </a:rPr>
              <a:t>enverrait une telle évolution législative aux personnes </a:t>
            </a:r>
            <a:r>
              <a:rPr lang="fr-FR" sz="2600" dirty="0" smtClean="0">
                <a:latin typeface="Times New Roman" panose="02020603050405020304" pitchFamily="18" charset="0"/>
                <a:cs typeface="Times New Roman" panose="02020603050405020304" pitchFamily="18" charset="0"/>
              </a:rPr>
              <a:t>gravement malades</a:t>
            </a:r>
            <a:r>
              <a:rPr lang="fr-FR" sz="2600" dirty="0">
                <a:latin typeface="Times New Roman" panose="02020603050405020304" pitchFamily="18" charset="0"/>
                <a:cs typeface="Times New Roman" panose="02020603050405020304" pitchFamily="18" charset="0"/>
              </a:rPr>
              <a:t>, handicapées ou âgées ? Ne risque - t - elle pas d’être </a:t>
            </a:r>
            <a:r>
              <a:rPr lang="fr-FR" sz="2600" dirty="0" smtClean="0">
                <a:latin typeface="Times New Roman" panose="02020603050405020304" pitchFamily="18" charset="0"/>
                <a:cs typeface="Times New Roman" panose="02020603050405020304" pitchFamily="18" charset="0"/>
              </a:rPr>
              <a:t>perçue comme </a:t>
            </a:r>
            <a:r>
              <a:rPr lang="fr-FR" sz="2600" dirty="0">
                <a:latin typeface="Times New Roman" panose="02020603050405020304" pitchFamily="18" charset="0"/>
                <a:cs typeface="Times New Roman" panose="02020603050405020304" pitchFamily="18" charset="0"/>
              </a:rPr>
              <a:t>le signe que certaines vies ne méritent pas d’être vécues ? </a:t>
            </a:r>
          </a:p>
          <a:p>
            <a:pPr algn="just">
              <a:buFontTx/>
              <a:buChar char="-"/>
            </a:pPr>
            <a:r>
              <a:rPr lang="fr-FR" sz="2600" dirty="0" smtClean="0">
                <a:latin typeface="Times New Roman" panose="02020603050405020304" pitchFamily="18" charset="0"/>
                <a:cs typeface="Times New Roman" panose="02020603050405020304" pitchFamily="18" charset="0"/>
              </a:rPr>
              <a:t>Comment concilier </a:t>
            </a:r>
            <a:r>
              <a:rPr lang="fr-FR" sz="2600" dirty="0">
                <a:latin typeface="Times New Roman" panose="02020603050405020304" pitchFamily="18" charset="0"/>
                <a:cs typeface="Times New Roman" panose="02020603050405020304" pitchFamily="18" charset="0"/>
              </a:rPr>
              <a:t>une évolution législative de l’aide active à mourir avec </a:t>
            </a:r>
            <a:r>
              <a:rPr lang="fr-FR" sz="2600" dirty="0" smtClean="0">
                <a:latin typeface="Times New Roman" panose="02020603050405020304" pitchFamily="18" charset="0"/>
                <a:cs typeface="Times New Roman" panose="02020603050405020304" pitchFamily="18" charset="0"/>
              </a:rPr>
              <a:t>la nécessaire prévention au </a:t>
            </a:r>
            <a:r>
              <a:rPr lang="fr-FR" sz="2600" dirty="0">
                <a:latin typeface="Times New Roman" panose="02020603050405020304" pitchFamily="18" charset="0"/>
                <a:cs typeface="Times New Roman" panose="02020603050405020304" pitchFamily="18" charset="0"/>
              </a:rPr>
              <a:t>suicide et les politiques d’accompagnement de </a:t>
            </a:r>
            <a:r>
              <a:rPr lang="fr-FR" sz="2600" dirty="0" smtClean="0">
                <a:latin typeface="Times New Roman" panose="02020603050405020304" pitchFamily="18" charset="0"/>
                <a:cs typeface="Times New Roman" panose="02020603050405020304" pitchFamily="18" charset="0"/>
              </a:rPr>
              <a:t>la vieillesse ?</a:t>
            </a:r>
          </a:p>
          <a:p>
            <a:pPr algn="just">
              <a:buFontTx/>
              <a:buChar char="-"/>
            </a:pPr>
            <a:r>
              <a:rPr lang="fr-FR" sz="2600" dirty="0" smtClean="0">
                <a:latin typeface="Times New Roman" panose="02020603050405020304" pitchFamily="18" charset="0"/>
                <a:cs typeface="Times New Roman" panose="02020603050405020304" pitchFamily="18" charset="0"/>
              </a:rPr>
              <a:t>Quel message </a:t>
            </a:r>
            <a:r>
              <a:rPr lang="fr-FR" sz="2600" dirty="0">
                <a:latin typeface="Times New Roman" panose="02020603050405020304" pitchFamily="18" charset="0"/>
                <a:cs typeface="Times New Roman" panose="02020603050405020304" pitchFamily="18" charset="0"/>
              </a:rPr>
              <a:t>enverrait aujourd’hui une évolution législative au personnel </a:t>
            </a:r>
            <a:r>
              <a:rPr lang="fr-FR" sz="2600" dirty="0" smtClean="0">
                <a:latin typeface="Times New Roman" panose="02020603050405020304" pitchFamily="18" charset="0"/>
                <a:cs typeface="Times New Roman" panose="02020603050405020304" pitchFamily="18" charset="0"/>
              </a:rPr>
              <a:t>soignant ?</a:t>
            </a:r>
            <a:endParaRPr lang="fr-FR" sz="2600"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1" y="465178"/>
            <a:ext cx="9144000" cy="526781"/>
          </a:xfrm>
          <a:prstGeom prst="rect">
            <a:avLst/>
          </a:prstGeom>
          <a:solidFill>
            <a:srgbClr val="F8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200" b="1" dirty="0">
                <a:solidFill>
                  <a:srgbClr val="7030A0"/>
                </a:solidFill>
                <a:latin typeface="Times New Roman" panose="02020603050405020304" pitchFamily="18" charset="0"/>
                <a:cs typeface="Times New Roman" panose="02020603050405020304" pitchFamily="18" charset="0"/>
              </a:rPr>
              <a:t>Avis 139 du </a:t>
            </a:r>
            <a:r>
              <a:rPr lang="fr-FR" altLang="fr-FR" sz="3200" b="1" dirty="0" smtClean="0">
                <a:solidFill>
                  <a:srgbClr val="7030A0"/>
                </a:solidFill>
                <a:latin typeface="Times New Roman" panose="02020603050405020304" pitchFamily="18" charset="0"/>
                <a:cs typeface="Times New Roman" panose="02020603050405020304" pitchFamily="18" charset="0"/>
              </a:rPr>
              <a:t>CCNE - RESERVE</a:t>
            </a:r>
            <a:endParaRPr lang="fr-FR" altLang="fr-FR" sz="2400" i="1" dirty="0">
              <a:solidFill>
                <a:srgbClr val="7030A0"/>
              </a:solidFill>
              <a:latin typeface="Times New Roman" panose="02020603050405020304" pitchFamily="18" charset="0"/>
              <a:cs typeface="Times New Roman" panose="02020603050405020304" pitchFamily="18" charset="0"/>
            </a:endParaRPr>
          </a:p>
        </p:txBody>
      </p:sp>
      <p:pic>
        <p:nvPicPr>
          <p:cNvPr id="5"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376021" y="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5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163966" y="1123396"/>
            <a:ext cx="5776472" cy="2180504"/>
          </a:xfrm>
          <a:prstGeom prst="rect">
            <a:avLst/>
          </a:prstGeom>
        </p:spPr>
      </p:pic>
      <p:pic>
        <p:nvPicPr>
          <p:cNvPr id="5" name="Image 4"/>
          <p:cNvPicPr>
            <a:picLocks noChangeAspect="1"/>
          </p:cNvPicPr>
          <p:nvPr/>
        </p:nvPicPr>
        <p:blipFill>
          <a:blip r:embed="rId3"/>
          <a:stretch>
            <a:fillRect/>
          </a:stretch>
        </p:blipFill>
        <p:spPr>
          <a:xfrm>
            <a:off x="1524001" y="3611407"/>
            <a:ext cx="4490935" cy="1982084"/>
          </a:xfrm>
          <a:prstGeom prst="rect">
            <a:avLst/>
          </a:prstGeom>
        </p:spPr>
      </p:pic>
      <p:pic>
        <p:nvPicPr>
          <p:cNvPr id="6" name="Image 5"/>
          <p:cNvPicPr>
            <a:picLocks noChangeAspect="1"/>
          </p:cNvPicPr>
          <p:nvPr/>
        </p:nvPicPr>
        <p:blipFill>
          <a:blip r:embed="rId4"/>
          <a:stretch>
            <a:fillRect/>
          </a:stretch>
        </p:blipFill>
        <p:spPr>
          <a:xfrm>
            <a:off x="5766164" y="3303901"/>
            <a:ext cx="4901837" cy="2446501"/>
          </a:xfrm>
          <a:prstGeom prst="rect">
            <a:avLst/>
          </a:prstGeom>
        </p:spPr>
      </p:pic>
      <p:sp>
        <p:nvSpPr>
          <p:cNvPr id="2" name="ZoneTexte 1"/>
          <p:cNvSpPr txBox="1"/>
          <p:nvPr/>
        </p:nvSpPr>
        <p:spPr>
          <a:xfrm>
            <a:off x="1904011" y="296884"/>
            <a:ext cx="6115793" cy="584775"/>
          </a:xfrm>
          <a:prstGeom prst="rect">
            <a:avLst/>
          </a:prstGeom>
          <a:noFill/>
        </p:spPr>
        <p:txBody>
          <a:bodyPr wrap="square" rtlCol="0">
            <a:spAutoFit/>
          </a:bodyPr>
          <a:lstStyle/>
          <a:p>
            <a:r>
              <a:rPr lang="fr-FR" sz="3200" b="1" u="sng" dirty="0">
                <a:latin typeface="Times New Roman" panose="02020603050405020304" pitchFamily="18" charset="0"/>
                <a:cs typeface="Times New Roman" panose="02020603050405020304" pitchFamily="18" charset="0"/>
              </a:rPr>
              <a:t>Une couverture médiatique</a:t>
            </a:r>
          </a:p>
        </p:txBody>
      </p:sp>
      <p:sp>
        <p:nvSpPr>
          <p:cNvPr id="7" name="ZoneTexte 6"/>
          <p:cNvSpPr txBox="1"/>
          <p:nvPr/>
        </p:nvSpPr>
        <p:spPr>
          <a:xfrm>
            <a:off x="6535387" y="5750401"/>
            <a:ext cx="1128156"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La Croix</a:t>
            </a:r>
          </a:p>
        </p:txBody>
      </p:sp>
      <p:sp>
        <p:nvSpPr>
          <p:cNvPr id="8" name="ZoneTexte 7"/>
          <p:cNvSpPr txBox="1"/>
          <p:nvPr/>
        </p:nvSpPr>
        <p:spPr>
          <a:xfrm>
            <a:off x="2035810" y="5711401"/>
            <a:ext cx="149512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Libération</a:t>
            </a:r>
          </a:p>
        </p:txBody>
      </p:sp>
      <p:sp>
        <p:nvSpPr>
          <p:cNvPr id="9" name="ZoneTexte 8"/>
          <p:cNvSpPr txBox="1"/>
          <p:nvPr/>
        </p:nvSpPr>
        <p:spPr>
          <a:xfrm>
            <a:off x="9080410" y="2213648"/>
            <a:ext cx="149512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Le Monde</a:t>
            </a:r>
          </a:p>
        </p:txBody>
      </p:sp>
      <p:sp>
        <p:nvSpPr>
          <p:cNvPr id="10" name="Rectangle 9"/>
          <p:cNvSpPr/>
          <p:nvPr/>
        </p:nvSpPr>
        <p:spPr>
          <a:xfrm>
            <a:off x="1524000" y="433333"/>
            <a:ext cx="9144000" cy="526781"/>
          </a:xfrm>
          <a:prstGeom prst="rect">
            <a:avLst/>
          </a:prstGeom>
          <a:solidFill>
            <a:srgbClr val="F8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200" b="1" dirty="0">
                <a:solidFill>
                  <a:srgbClr val="7030A0"/>
                </a:solidFill>
                <a:latin typeface="Times New Roman" panose="02020603050405020304" pitchFamily="18" charset="0"/>
                <a:cs typeface="Times New Roman" panose="02020603050405020304" pitchFamily="18" charset="0"/>
              </a:rPr>
              <a:t>Une couverture médiatique</a:t>
            </a:r>
            <a:endParaRPr lang="fr-FR" altLang="fr-FR" sz="2400" i="1" dirty="0">
              <a:solidFill>
                <a:srgbClr val="7030A0"/>
              </a:solidFill>
              <a:latin typeface="Times New Roman" panose="02020603050405020304" pitchFamily="18" charset="0"/>
              <a:cs typeface="Times New Roman" panose="02020603050405020304" pitchFamily="18" charset="0"/>
            </a:endParaRPr>
          </a:p>
        </p:txBody>
      </p:sp>
      <p:pic>
        <p:nvPicPr>
          <p:cNvPr id="11" name="WordPictureWatermark3" descr="CCNE Tête de lettre"/>
          <p:cNvPicPr>
            <a:picLocks noChangeAspect="1" noChangeArrowheads="1"/>
          </p:cNvPicPr>
          <p:nvPr/>
        </p:nvPicPr>
        <p:blipFill>
          <a:blip r:embed="rId5">
            <a:extLst>
              <a:ext uri="{28A0092B-C50C-407E-A947-70E740481C1C}">
                <a14:useLocalDpi xmlns:a14="http://schemas.microsoft.com/office/drawing/2010/main" val="0"/>
              </a:ext>
            </a:extLst>
          </a:blip>
          <a:srcRect l="-8249" t="3368" r="77936" b="84515"/>
          <a:stretch>
            <a:fillRect/>
          </a:stretch>
        </p:blipFill>
        <p:spPr bwMode="auto">
          <a:xfrm>
            <a:off x="1376021" y="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759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rotWithShape="1">
          <a:blip r:embed="rId2"/>
          <a:srcRect l="5981" r="21732"/>
          <a:stretch/>
        </p:blipFill>
        <p:spPr>
          <a:xfrm>
            <a:off x="1992524" y="228601"/>
            <a:ext cx="8206952" cy="6176963"/>
          </a:xfrm>
          <a:prstGeom prst="rect">
            <a:avLst/>
          </a:prstGeom>
        </p:spPr>
      </p:pic>
      <p:pic>
        <p:nvPicPr>
          <p:cNvPr id="6" name="Image 5"/>
          <p:cNvPicPr>
            <a:picLocks noChangeAspect="1"/>
          </p:cNvPicPr>
          <p:nvPr/>
        </p:nvPicPr>
        <p:blipFill rotWithShape="1">
          <a:blip r:embed="rId2"/>
          <a:srcRect l="5981" t="58134" r="21732"/>
          <a:stretch/>
        </p:blipFill>
        <p:spPr>
          <a:xfrm>
            <a:off x="1992524" y="2593974"/>
            <a:ext cx="8206952" cy="2586038"/>
          </a:xfrm>
          <a:prstGeom prst="rect">
            <a:avLst/>
          </a:prstGeom>
        </p:spPr>
      </p:pic>
      <p:pic>
        <p:nvPicPr>
          <p:cNvPr id="5" name="Image 4"/>
          <p:cNvPicPr>
            <a:picLocks noChangeAspect="1"/>
          </p:cNvPicPr>
          <p:nvPr/>
        </p:nvPicPr>
        <p:blipFill rotWithShape="1">
          <a:blip r:embed="rId3"/>
          <a:srcRect l="28226" t="42989" r="30645" b="40228"/>
          <a:stretch/>
        </p:blipFill>
        <p:spPr>
          <a:xfrm>
            <a:off x="3146322" y="5176684"/>
            <a:ext cx="7521679" cy="1681316"/>
          </a:xfrm>
          <a:prstGeom prst="rect">
            <a:avLst/>
          </a:prstGeom>
          <a:effectLst>
            <a:outerShdw blurRad="50800" dist="38100" dir="5400000" algn="t" rotWithShape="0">
              <a:prstClr val="black">
                <a:alpha val="40000"/>
              </a:prstClr>
            </a:outerShdw>
          </a:effectLst>
        </p:spPr>
      </p:pic>
      <p:sp>
        <p:nvSpPr>
          <p:cNvPr id="7" name="Flèche droite 6"/>
          <p:cNvSpPr/>
          <p:nvPr/>
        </p:nvSpPr>
        <p:spPr>
          <a:xfrm>
            <a:off x="1657350" y="5180012"/>
            <a:ext cx="742950" cy="5730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9465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4500458"/>
            <a:ext cx="9144000" cy="800682"/>
          </a:xfrm>
          <a:prstGeom prst="rect">
            <a:avLst/>
          </a:prstGeom>
          <a:solidFill>
            <a:srgbClr val="FBF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524000" y="5339229"/>
            <a:ext cx="9144000" cy="142956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524000" y="3695689"/>
            <a:ext cx="9144000" cy="76668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524000" y="968109"/>
            <a:ext cx="9144000" cy="1157072"/>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524000" y="2163270"/>
            <a:ext cx="9144000" cy="1494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24000" y="-5018"/>
            <a:ext cx="9144000" cy="935038"/>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fr-FR"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Le débat public sur la fin de </a:t>
            </a:r>
            <a:r>
              <a:rPr lang="fr-FR"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vie 2022-2023 </a:t>
            </a:r>
            <a:endParaRPr lang="fr-FR"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908772" y="968109"/>
            <a:ext cx="8374456" cy="5912516"/>
          </a:xfrm>
          <a:prstGeom prst="rect">
            <a:avLst/>
          </a:prstGeom>
        </p:spPr>
        <p:txBody>
          <a:bodyPr wrap="square">
            <a:spAutoFit/>
          </a:bodyPr>
          <a:lstStyle/>
          <a:p>
            <a:pPr marL="457200" indent="-457200" algn="just">
              <a:lnSpc>
                <a:spcPct val="107000"/>
              </a:lnSpc>
              <a:spcAft>
                <a:spcPts val="800"/>
              </a:spcAft>
              <a:buAutoNum type="arabicPeriod"/>
            </a:pPr>
            <a:r>
              <a:rPr lang="fr-FR" sz="2200" dirty="0">
                <a:latin typeface="Times New Roman" panose="02020603050405020304" pitchFamily="18" charset="0"/>
                <a:ea typeface="Calibri" panose="020F0502020204030204" pitchFamily="34" charset="0"/>
                <a:cs typeface="Times New Roman" panose="02020603050405020304" pitchFamily="18" charset="0"/>
              </a:rPr>
              <a:t>Début décembre: une </a:t>
            </a:r>
            <a:r>
              <a:rPr lang="fr-FR" sz="2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Convention citoyenne </a:t>
            </a:r>
            <a:r>
              <a:rPr lang="fr-FR" sz="2200" dirty="0">
                <a:latin typeface="Times New Roman" panose="02020603050405020304" pitchFamily="18" charset="0"/>
                <a:ea typeface="Calibri" panose="020F0502020204030204" pitchFamily="34" charset="0"/>
                <a:cs typeface="Times New Roman" panose="02020603050405020304" pitchFamily="18" charset="0"/>
              </a:rPr>
              <a:t>dont les conclusions seront rendues en mars 2023. Elle est organisée par le Conseil économique, social et environnemental </a:t>
            </a:r>
            <a:r>
              <a:rPr lang="fr-FR" sz="2200" b="1" dirty="0">
                <a:latin typeface="Times New Roman" panose="02020603050405020304" pitchFamily="18" charset="0"/>
                <a:ea typeface="Calibri" panose="020F0502020204030204" pitchFamily="34" charset="0"/>
                <a:cs typeface="Times New Roman" panose="02020603050405020304" pitchFamily="18" charset="0"/>
              </a:rPr>
              <a:t>(CESE).</a:t>
            </a:r>
          </a:p>
          <a:p>
            <a:pPr marL="457200" indent="-457200" algn="just">
              <a:lnSpc>
                <a:spcPct val="107000"/>
              </a:lnSpc>
              <a:spcAft>
                <a:spcPts val="800"/>
              </a:spcAft>
              <a:buAutoNum type="arabicPeriod"/>
            </a:pPr>
            <a:r>
              <a:rPr lang="fr-FR" sz="2200" dirty="0">
                <a:latin typeface="Times New Roman" panose="02020603050405020304" pitchFamily="18" charset="0"/>
                <a:ea typeface="Calibri" panose="020F0502020204030204" pitchFamily="34" charset="0"/>
                <a:cs typeface="Times New Roman" panose="02020603050405020304" pitchFamily="18" charset="0"/>
              </a:rPr>
              <a:t>Des </a:t>
            </a:r>
            <a:r>
              <a:rPr lang="fr-FR" sz="2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débats publics </a:t>
            </a:r>
            <a:r>
              <a:rPr lang="fr-FR" sz="2200" dirty="0">
                <a:latin typeface="Times New Roman" panose="02020603050405020304" pitchFamily="18" charset="0"/>
                <a:ea typeface="Calibri" panose="020F0502020204030204" pitchFamily="34" charset="0"/>
                <a:cs typeface="Times New Roman" panose="02020603050405020304" pitchFamily="18" charset="0"/>
              </a:rPr>
              <a:t>organisés dans les territoires par les ERER afin d’aller à la rencontre des citoyens pour les informer et les aider à mesurer les enjeux autour de la fin de vie </a:t>
            </a:r>
            <a:r>
              <a:rPr lang="fr-FR" sz="2200" b="1" dirty="0">
                <a:latin typeface="Times New Roman" panose="02020603050405020304" pitchFamily="18" charset="0"/>
                <a:ea typeface="Calibri" panose="020F0502020204030204" pitchFamily="34" charset="0"/>
                <a:cs typeface="Times New Roman" panose="02020603050405020304" pitchFamily="18" charset="0"/>
              </a:rPr>
              <a:t>(CCNE, ERER, CNERER)</a:t>
            </a:r>
          </a:p>
          <a:p>
            <a:pPr marL="457200" indent="-457200" algn="just">
              <a:lnSpc>
                <a:spcPct val="107000"/>
              </a:lnSpc>
              <a:spcAft>
                <a:spcPts val="800"/>
              </a:spcAft>
              <a:buAutoNum type="arabicPeriod"/>
            </a:pPr>
            <a:r>
              <a:rPr lang="fr-FR" sz="2200" dirty="0">
                <a:latin typeface="Times New Roman" panose="02020603050405020304" pitchFamily="18" charset="0"/>
                <a:ea typeface="Calibri" panose="020F0502020204030204" pitchFamily="34" charset="0"/>
                <a:cs typeface="Times New Roman" panose="02020603050405020304" pitchFamily="18" charset="0"/>
              </a:rPr>
              <a:t>Un </a:t>
            </a:r>
            <a:r>
              <a:rPr lang="fr-FR" sz="2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dialogue avec les soignants </a:t>
            </a:r>
            <a:r>
              <a:rPr lang="fr-FR" sz="2200" b="1" dirty="0">
                <a:latin typeface="Times New Roman" panose="02020603050405020304" pitchFamily="18" charset="0"/>
                <a:ea typeface="Calibri" panose="020F0502020204030204" pitchFamily="34" charset="0"/>
                <a:cs typeface="Times New Roman" panose="02020603050405020304" pitchFamily="18" charset="0"/>
              </a:rPr>
              <a:t>: Centre national des soins palliatifs et de la fin de vie (CNSPFV)</a:t>
            </a:r>
            <a:endParaRPr lang="fr-FR" sz="2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AutoNum type="arabicPeriod" startAt="4"/>
            </a:pPr>
            <a:r>
              <a:rPr lang="fr-FR" sz="2200" dirty="0">
                <a:latin typeface="Times New Roman" panose="02020603050405020304" pitchFamily="18" charset="0"/>
                <a:ea typeface="Calibri" panose="020F0502020204030204" pitchFamily="34" charset="0"/>
                <a:cs typeface="Times New Roman" panose="02020603050405020304" pitchFamily="18" charset="0"/>
              </a:rPr>
              <a:t>Un </a:t>
            </a:r>
            <a:r>
              <a:rPr lang="fr-FR" sz="2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Groupe de travail sur l’effectivité des droits </a:t>
            </a:r>
            <a:r>
              <a:rPr lang="fr-FR" sz="2200" dirty="0">
                <a:latin typeface="Times New Roman" panose="02020603050405020304" pitchFamily="18" charset="0"/>
                <a:ea typeface="Calibri" panose="020F0502020204030204" pitchFamily="34" charset="0"/>
                <a:cs typeface="Times New Roman" panose="02020603050405020304" pitchFamily="18" charset="0"/>
              </a:rPr>
              <a:t>auprès des  CRSA et des 	CTS </a:t>
            </a:r>
            <a:r>
              <a:rPr lang="fr-FR" sz="2200" b="1" dirty="0">
                <a:latin typeface="Times New Roman" panose="02020603050405020304" pitchFamily="18" charset="0"/>
                <a:ea typeface="Calibri" panose="020F0502020204030204" pitchFamily="34" charset="0"/>
                <a:cs typeface="Times New Roman" panose="02020603050405020304" pitchFamily="18" charset="0"/>
              </a:rPr>
              <a:t>: Conférence nationale de santé (CNS)</a:t>
            </a:r>
            <a:r>
              <a:rPr lang="fr-FR" sz="2200" i="1" dirty="0">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lnSpc>
                <a:spcPct val="107000"/>
              </a:lnSpc>
              <a:spcAft>
                <a:spcPts val="800"/>
              </a:spcAft>
              <a:buAutoNum type="arabicPeriod" startAt="4"/>
            </a:pPr>
            <a:r>
              <a:rPr lang="fr-FR" sz="2200" dirty="0">
                <a:latin typeface="Times New Roman" panose="02020603050405020304" pitchFamily="18" charset="0"/>
                <a:ea typeface="Calibri" panose="020F0502020204030204" pitchFamily="34" charset="0"/>
                <a:cs typeface="Times New Roman" panose="02020603050405020304" pitchFamily="18" charset="0"/>
              </a:rPr>
              <a:t>Un </a:t>
            </a:r>
            <a:r>
              <a:rPr lang="fr-FR" sz="2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travail concerté avec les députés et sénateurs </a:t>
            </a:r>
            <a:r>
              <a:rPr lang="fr-FR" sz="2200" dirty="0">
                <a:latin typeface="Times New Roman" panose="02020603050405020304" pitchFamily="18" charset="0"/>
                <a:ea typeface="Calibri" panose="020F0502020204030204" pitchFamily="34" charset="0"/>
                <a:cs typeface="Times New Roman" panose="02020603050405020304" pitchFamily="18" charset="0"/>
              </a:rPr>
              <a:t>: </a:t>
            </a:r>
            <a:br>
              <a:rPr lang="fr-FR" sz="2200" dirty="0">
                <a:latin typeface="Times New Roman" panose="02020603050405020304" pitchFamily="18" charset="0"/>
                <a:ea typeface="Calibri" panose="020F0502020204030204" pitchFamily="34" charset="0"/>
                <a:cs typeface="Times New Roman" panose="02020603050405020304" pitchFamily="18" charset="0"/>
              </a:rPr>
            </a:br>
            <a:r>
              <a:rPr lang="fr-FR" sz="2200" b="1" dirty="0">
                <a:latin typeface="Times New Roman" panose="02020603050405020304" pitchFamily="18" charset="0"/>
                <a:ea typeface="Calibri" panose="020F0502020204030204" pitchFamily="34" charset="0"/>
                <a:cs typeface="Times New Roman" panose="02020603050405020304" pitchFamily="18" charset="0"/>
              </a:rPr>
              <a:t>Agnès Firmin le Bodo, </a:t>
            </a:r>
            <a:r>
              <a:rPr lang="fr-FR" sz="2200" dirty="0">
                <a:latin typeface="Times New Roman" panose="02020603050405020304" pitchFamily="18" charset="0"/>
                <a:ea typeface="Calibri" panose="020F0502020204030204" pitchFamily="34" charset="0"/>
                <a:cs typeface="Times New Roman" panose="02020603050405020304" pitchFamily="18" charset="0"/>
              </a:rPr>
              <a:t>Ministre déléguée en charge de l’organisation territoriale et des professions de santé – </a:t>
            </a:r>
            <a:r>
              <a:rPr lang="fr-FR" sz="2200" b="1" dirty="0">
                <a:latin typeface="Times New Roman" panose="02020603050405020304" pitchFamily="18" charset="0"/>
                <a:ea typeface="Calibri" panose="020F0502020204030204" pitchFamily="34" charset="0"/>
                <a:cs typeface="Times New Roman" panose="02020603050405020304" pitchFamily="18" charset="0"/>
              </a:rPr>
              <a:t>Olivier </a:t>
            </a:r>
            <a:r>
              <a:rPr lang="fr-FR" sz="2200" b="1" dirty="0" err="1">
                <a:latin typeface="Times New Roman" panose="02020603050405020304" pitchFamily="18" charset="0"/>
                <a:ea typeface="Calibri" panose="020F0502020204030204" pitchFamily="34" charset="0"/>
                <a:cs typeface="Times New Roman" panose="02020603050405020304" pitchFamily="18" charset="0"/>
              </a:rPr>
              <a:t>Véran</a:t>
            </a:r>
            <a:r>
              <a:rPr lang="fr-FR" sz="2200" dirty="0">
                <a:latin typeface="Times New Roman" panose="02020603050405020304" pitchFamily="18" charset="0"/>
                <a:ea typeface="Calibri" panose="020F0502020204030204" pitchFamily="34" charset="0"/>
                <a:cs typeface="Times New Roman" panose="02020603050405020304" pitchFamily="18" charset="0"/>
              </a:rPr>
              <a:t>, Ministre chargé du renouveau démocratique.</a:t>
            </a:r>
            <a:endParaRPr lang="fr-FR" sz="22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376021" y="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928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552513" y="196356"/>
            <a:ext cx="1490737" cy="84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l="18248" t="77216" r="55145" b="11549"/>
          <a:stretch>
            <a:fillRect/>
          </a:stretch>
        </p:blipFill>
        <p:spPr bwMode="auto">
          <a:xfrm>
            <a:off x="1524001" y="5488608"/>
            <a:ext cx="9144000" cy="11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52513" y="971593"/>
            <a:ext cx="9115489" cy="3827310"/>
          </a:xfrm>
          <a:prstGeom prst="rect">
            <a:avLst/>
          </a:prstGeom>
          <a:solidFill>
            <a:srgbClr val="F7E1FF"/>
          </a:solidFill>
          <a:ln>
            <a:solidFill>
              <a:srgbClr val="FFF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0" b="1" dirty="0">
              <a:solidFill>
                <a:srgbClr val="7030A0"/>
              </a:solidFill>
              <a:latin typeface="Times New Roman" panose="02020603050405020304" pitchFamily="18" charset="0"/>
              <a:cs typeface="Times New Roman" panose="02020603050405020304" pitchFamily="18" charset="0"/>
            </a:endParaRPr>
          </a:p>
          <a:p>
            <a:pPr algn="ctr">
              <a:defRPr/>
            </a:pPr>
            <a:r>
              <a:rPr lang="fr-FR" sz="4618" b="1" dirty="0">
                <a:solidFill>
                  <a:srgbClr val="7030A0"/>
                </a:solidFill>
                <a:latin typeface="Times New Roman" panose="02020603050405020304" pitchFamily="18" charset="0"/>
                <a:cs typeface="Times New Roman" panose="02020603050405020304" pitchFamily="18" charset="0"/>
              </a:rPr>
              <a:t>Les débats publics sur l’accompagnement des personnes en fin de vie </a:t>
            </a:r>
          </a:p>
          <a:p>
            <a:pPr algn="ctr">
              <a:defRPr/>
            </a:pPr>
            <a:r>
              <a:rPr lang="fr-FR" sz="4618" b="1" dirty="0">
                <a:solidFill>
                  <a:srgbClr val="7030A0"/>
                </a:solidFill>
                <a:latin typeface="Times New Roman" panose="02020603050405020304" pitchFamily="18" charset="0"/>
                <a:cs typeface="Times New Roman" panose="02020603050405020304" pitchFamily="18" charset="0"/>
              </a:rPr>
              <a:t>CCNE/ERER</a:t>
            </a:r>
          </a:p>
          <a:p>
            <a:pPr algn="ctr">
              <a:defRPr/>
            </a:pPr>
            <a:endParaRPr lang="fr-FR" sz="4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648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4585" y="1406311"/>
            <a:ext cx="8675008" cy="4351338"/>
          </a:xfrm>
        </p:spPr>
        <p:txBody>
          <a:bodyPr>
            <a:noAutofit/>
          </a:bodyPr>
          <a:lstStyle/>
          <a:p>
            <a:pPr algn="just"/>
            <a:r>
              <a:rPr lang="fr-FR" sz="3000" b="1" dirty="0" smtClean="0">
                <a:latin typeface="Times New Roman" panose="02020603050405020304" pitchFamily="18" charset="0"/>
                <a:cs typeface="Times New Roman" panose="02020603050405020304" pitchFamily="18" charset="0"/>
              </a:rPr>
              <a:t>Organisés par les ERER </a:t>
            </a:r>
          </a:p>
          <a:p>
            <a:pPr algn="just"/>
            <a:r>
              <a:rPr lang="fr-FR" sz="3000" b="1" dirty="0" smtClean="0">
                <a:latin typeface="Times New Roman" panose="02020603050405020304" pitchFamily="18" charset="0"/>
                <a:cs typeface="Times New Roman" panose="02020603050405020304" pitchFamily="18" charset="0"/>
              </a:rPr>
              <a:t>72 débats ont déjà eu lieu</a:t>
            </a:r>
            <a:endParaRPr lang="fr-FR" sz="3000" dirty="0">
              <a:latin typeface="Times New Roman" panose="02020603050405020304" pitchFamily="18" charset="0"/>
              <a:cs typeface="Times New Roman" panose="02020603050405020304" pitchFamily="18" charset="0"/>
            </a:endParaRPr>
          </a:p>
          <a:p>
            <a:pPr algn="just"/>
            <a:r>
              <a:rPr lang="fr-FR" sz="3000" b="1" dirty="0" smtClean="0">
                <a:latin typeface="Times New Roman" panose="02020603050405020304" pitchFamily="18" charset="0"/>
                <a:cs typeface="Times New Roman" panose="02020603050405020304" pitchFamily="18" charset="0"/>
              </a:rPr>
              <a:t>65</a:t>
            </a:r>
            <a:r>
              <a:rPr lang="fr-FR" sz="3000" dirty="0" smtClean="0">
                <a:latin typeface="Times New Roman" panose="02020603050405020304" pitchFamily="18" charset="0"/>
                <a:cs typeface="Times New Roman" panose="02020603050405020304" pitchFamily="18" charset="0"/>
              </a:rPr>
              <a:t> </a:t>
            </a:r>
            <a:r>
              <a:rPr lang="fr-FR" sz="3000" b="1" dirty="0" smtClean="0">
                <a:latin typeface="Times New Roman" panose="02020603050405020304" pitchFamily="18" charset="0"/>
                <a:cs typeface="Times New Roman" panose="02020603050405020304" pitchFamily="18" charset="0"/>
              </a:rPr>
              <a:t>débats déjà organisés à venir</a:t>
            </a:r>
          </a:p>
          <a:p>
            <a:pPr algn="just"/>
            <a:r>
              <a:rPr lang="fr-FR" sz="3000" b="1" dirty="0" smtClean="0">
                <a:latin typeface="Times New Roman" panose="02020603050405020304" pitchFamily="18" charset="0"/>
                <a:cs typeface="Times New Roman" panose="02020603050405020304" pitchFamily="18" charset="0"/>
              </a:rPr>
              <a:t>Présence de membres du CCNE à certains d’entre eux</a:t>
            </a:r>
          </a:p>
          <a:p>
            <a:pPr algn="just"/>
            <a:r>
              <a:rPr lang="fr-FR" sz="3000" b="1" dirty="0" smtClean="0">
                <a:latin typeface="Times New Roman" panose="02020603050405020304" pitchFamily="18" charset="0"/>
                <a:cs typeface="Times New Roman" panose="02020603050405020304" pitchFamily="18" charset="0"/>
              </a:rPr>
              <a:t>Toutes les régions sont impliquées y compris Outre-mer progressivement</a:t>
            </a:r>
          </a:p>
          <a:p>
            <a:pPr algn="just"/>
            <a:r>
              <a:rPr lang="fr-FR" sz="3000" b="1" dirty="0" smtClean="0">
                <a:latin typeface="Times New Roman" panose="02020603050405020304" pitchFamily="18" charset="0"/>
                <a:cs typeface="Times New Roman" panose="02020603050405020304" pitchFamily="18" charset="0"/>
              </a:rPr>
              <a:t>On anticipe 150 débats au total d’ici fin mars 2023</a:t>
            </a:r>
          </a:p>
          <a:p>
            <a:pPr algn="just"/>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524000" y="286911"/>
            <a:ext cx="9144000" cy="751315"/>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fr-FR" sz="3200" b="1" dirty="0">
                <a:solidFill>
                  <a:srgbClr val="7030A0"/>
                </a:solidFill>
                <a:latin typeface="Times New Roman" panose="02020603050405020304" pitchFamily="18" charset="0"/>
                <a:cs typeface="Times New Roman" panose="02020603050405020304" pitchFamily="18" charset="0"/>
              </a:rPr>
              <a:t>Débats en région :  Où en est-on ?</a:t>
            </a:r>
            <a:endParaRPr lang="fr-FR"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534192" y="0"/>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18248" t="77216" r="55145" b="11549"/>
          <a:stretch>
            <a:fillRect/>
          </a:stretch>
        </p:blipFill>
        <p:spPr bwMode="auto">
          <a:xfrm>
            <a:off x="1524000" y="5613400"/>
            <a:ext cx="9144000" cy="12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24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oneTexte 3"/>
          <p:cNvSpPr txBox="1">
            <a:spLocks noChangeArrowheads="1"/>
          </p:cNvSpPr>
          <p:nvPr/>
        </p:nvSpPr>
        <p:spPr bwMode="auto">
          <a:xfrm>
            <a:off x="3975977" y="977024"/>
            <a:ext cx="6398764" cy="3568542"/>
          </a:xfrm>
          <a:prstGeom prst="rect">
            <a:avLst/>
          </a:prstGeom>
          <a:solidFill>
            <a:srgbClr val="EFFD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3531" tIns="36767" rIns="73531" bIns="36767">
            <a:spAutoFit/>
          </a:bodyPr>
          <a:lstStyle>
            <a:lvl1pPr eaLnBrk="0" hangingPunct="0">
              <a:lnSpc>
                <a:spcPct val="90000"/>
              </a:lnSpc>
              <a:spcBef>
                <a:spcPts val="1100"/>
              </a:spcBef>
              <a:buFont typeface="Arial" charset="0"/>
              <a:buChar char="•"/>
              <a:defRPr sz="3000">
                <a:solidFill>
                  <a:schemeClr val="tx1"/>
                </a:solidFill>
                <a:latin typeface="Calibri" pitchFamily="34" charset="0"/>
              </a:defRPr>
            </a:lvl1pPr>
            <a:lvl2pPr marL="800100" indent="-342900" eaLnBrk="0" hangingPunct="0">
              <a:lnSpc>
                <a:spcPct val="90000"/>
              </a:lnSpc>
              <a:spcBef>
                <a:spcPts val="550"/>
              </a:spcBef>
              <a:buFont typeface="Arial" charset="0"/>
              <a:buChar char="•"/>
              <a:defRPr sz="2600">
                <a:solidFill>
                  <a:schemeClr val="tx1"/>
                </a:solidFill>
                <a:latin typeface="Calibri" pitchFamily="34" charset="0"/>
              </a:defRPr>
            </a:lvl2pPr>
            <a:lvl3pPr marL="1143000" indent="-228600" eaLnBrk="0" hangingPunct="0">
              <a:lnSpc>
                <a:spcPct val="90000"/>
              </a:lnSpc>
              <a:spcBef>
                <a:spcPts val="550"/>
              </a:spcBef>
              <a:buFont typeface="Arial" charset="0"/>
              <a:buChar char="•"/>
              <a:defRPr sz="2200">
                <a:solidFill>
                  <a:schemeClr val="tx1"/>
                </a:solidFill>
                <a:latin typeface="Calibri" pitchFamily="34" charset="0"/>
              </a:defRPr>
            </a:lvl3pPr>
            <a:lvl4pPr marL="1600200" indent="-228600" eaLnBrk="0" hangingPunct="0">
              <a:lnSpc>
                <a:spcPct val="90000"/>
              </a:lnSpc>
              <a:spcBef>
                <a:spcPts val="550"/>
              </a:spcBef>
              <a:buFont typeface="Arial" charset="0"/>
              <a:buChar char="•"/>
              <a:defRPr sz="1900">
                <a:solidFill>
                  <a:schemeClr val="tx1"/>
                </a:solidFill>
                <a:latin typeface="Calibri" pitchFamily="34" charset="0"/>
              </a:defRPr>
            </a:lvl4pPr>
            <a:lvl5pPr marL="2057400" indent="-228600" eaLnBrk="0" hangingPunct="0">
              <a:lnSpc>
                <a:spcPct val="90000"/>
              </a:lnSpc>
              <a:spcBef>
                <a:spcPts val="550"/>
              </a:spcBef>
              <a:buFont typeface="Arial" charset="0"/>
              <a:buChar char="•"/>
              <a:defRPr sz="1900">
                <a:solidFill>
                  <a:schemeClr val="tx1"/>
                </a:solidFill>
                <a:latin typeface="Calibri" pitchFamily="34" charset="0"/>
              </a:defRPr>
            </a:lvl5pPr>
            <a:lvl6pPr marL="25146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6pPr>
            <a:lvl7pPr marL="29718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7pPr>
            <a:lvl8pPr marL="34290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8pPr>
            <a:lvl9pPr marL="38862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9pPr>
          </a:lstStyle>
          <a:p>
            <a:pPr lvl="1" algn="just" eaLnBrk="1" hangingPunct="1">
              <a:lnSpc>
                <a:spcPct val="100000"/>
              </a:lnSpc>
              <a:spcBef>
                <a:spcPct val="0"/>
              </a:spcBef>
              <a:spcAft>
                <a:spcPts val="483"/>
              </a:spcAft>
              <a:buFont typeface="Wingdings" panose="05000000000000000000" pitchFamily="2" charset="2"/>
              <a:buChar char="ü"/>
              <a:defRPr/>
            </a:pPr>
            <a:r>
              <a:rPr lang="fr-FR" altLang="fr-FR" sz="1367" b="1" dirty="0">
                <a:latin typeface="Times New Roman" panose="02020603050405020304" pitchFamily="18" charset="0"/>
                <a:cs typeface="Times New Roman" panose="02020603050405020304" pitchFamily="18" charset="0"/>
              </a:rPr>
              <a:t>Véritable</a:t>
            </a:r>
            <a:r>
              <a:rPr lang="fr-FR" altLang="fr-FR" sz="1367" dirty="0">
                <a:latin typeface="Times New Roman" panose="02020603050405020304" pitchFamily="18" charset="0"/>
                <a:cs typeface="Times New Roman" panose="02020603050405020304" pitchFamily="18" charset="0"/>
              </a:rPr>
              <a:t> </a:t>
            </a:r>
            <a:r>
              <a:rPr lang="fr-FR" altLang="fr-FR" sz="1367" b="1" dirty="0">
                <a:latin typeface="Times New Roman" panose="02020603050405020304" pitchFamily="18" charset="0"/>
                <a:cs typeface="Times New Roman" panose="02020603050405020304" pitchFamily="18" charset="0"/>
              </a:rPr>
              <a:t>laboratoire de réflexion créé en 1983 </a:t>
            </a:r>
            <a:r>
              <a:rPr lang="fr-FR" sz="1367" dirty="0">
                <a:latin typeface="Times New Roman" panose="02020603050405020304" pitchFamily="18" charset="0"/>
                <a:cs typeface="Times New Roman" panose="02020603050405020304" pitchFamily="18" charset="0"/>
              </a:rPr>
              <a:t>par François Mitterrand à la suite des Assises de la recherche : la France devient alors le premier pays à créer un tel comité éthique à l'échelle nationale dédié aux sciences de la vie et à la santé.</a:t>
            </a:r>
            <a:endParaRPr lang="fr-FR" altLang="fr-FR" sz="1367" b="1" dirty="0">
              <a:latin typeface="Times New Roman" panose="02020603050405020304" pitchFamily="18" charset="0"/>
              <a:cs typeface="Times New Roman" panose="02020603050405020304" pitchFamily="18" charset="0"/>
            </a:endParaRPr>
          </a:p>
          <a:p>
            <a:pPr lvl="1" algn="just" eaLnBrk="1" hangingPunct="1">
              <a:lnSpc>
                <a:spcPct val="100000"/>
              </a:lnSpc>
              <a:spcBef>
                <a:spcPct val="0"/>
              </a:spcBef>
              <a:spcAft>
                <a:spcPts val="483"/>
              </a:spcAft>
              <a:buFont typeface="Wingdings" panose="05000000000000000000" pitchFamily="2" charset="2"/>
              <a:buChar char="ü"/>
              <a:defRPr/>
            </a:pPr>
            <a:r>
              <a:rPr lang="fr-FR" altLang="fr-FR" sz="1367" b="1" dirty="0">
                <a:latin typeface="Times New Roman" panose="02020603050405020304" pitchFamily="18" charset="0"/>
                <a:cs typeface="Times New Roman" panose="02020603050405020304" pitchFamily="18" charset="0"/>
              </a:rPr>
              <a:t>Institution indépendante </a:t>
            </a:r>
            <a:r>
              <a:rPr lang="fr-FR" altLang="fr-FR" sz="1367" dirty="0">
                <a:latin typeface="Times New Roman" panose="02020603050405020304" pitchFamily="18" charset="0"/>
                <a:cs typeface="Times New Roman" panose="02020603050405020304" pitchFamily="18" charset="0"/>
              </a:rPr>
              <a:t>qui a « </a:t>
            </a:r>
            <a:r>
              <a:rPr lang="fr-FR" altLang="fr-FR" sz="1367" i="1" dirty="0">
                <a:latin typeface="Times New Roman" panose="02020603050405020304" pitchFamily="18" charset="0"/>
                <a:cs typeface="Times New Roman" panose="02020603050405020304" pitchFamily="18" charset="0"/>
              </a:rPr>
              <a:t>pour mission de donner des avis sur les problèmes éthiques et les questions de société soulevés par les progrès de la connaissance dans les domaines de la biologie, de la médecine et de la santé.</a:t>
            </a:r>
            <a:r>
              <a:rPr lang="fr-FR" altLang="fr-FR" sz="1367" dirty="0">
                <a:latin typeface="Times New Roman" panose="02020603050405020304" pitchFamily="18" charset="0"/>
                <a:cs typeface="Times New Roman" panose="02020603050405020304" pitchFamily="18" charset="0"/>
              </a:rPr>
              <a:t> » (Loi de 2004). </a:t>
            </a:r>
            <a:r>
              <a:rPr lang="fr-FR" sz="1367" dirty="0">
                <a:latin typeface="Times New Roman" panose="02020603050405020304" pitchFamily="18" charset="0"/>
                <a:cs typeface="Times New Roman" panose="02020603050405020304" pitchFamily="18" charset="0"/>
              </a:rPr>
              <a:t>Sa mission s’est élargie selon les termes de la loi du 7 juillet 2011 à l’organisation d’un débat public sous forme d’États généraux à l’initiative du CCNE. </a:t>
            </a:r>
          </a:p>
          <a:p>
            <a:pPr lvl="1" algn="just" eaLnBrk="1" hangingPunct="1">
              <a:lnSpc>
                <a:spcPct val="100000"/>
              </a:lnSpc>
              <a:spcBef>
                <a:spcPct val="0"/>
              </a:spcBef>
              <a:spcAft>
                <a:spcPts val="483"/>
              </a:spcAft>
              <a:buFont typeface="Wingdings" panose="05000000000000000000" pitchFamily="2" charset="2"/>
              <a:buChar char="ü"/>
              <a:defRPr/>
            </a:pPr>
            <a:r>
              <a:rPr lang="fr-FR" sz="1367" b="1" dirty="0">
                <a:latin typeface="Times New Roman" panose="02020603050405020304" pitchFamily="18" charset="0"/>
                <a:cs typeface="Times New Roman" panose="02020603050405020304" pitchFamily="18" charset="0"/>
              </a:rPr>
              <a:t>La nouvelle loi de Bioéthique, récemment adoptée par le Parlement, élargit les missions du Comité</a:t>
            </a:r>
            <a:r>
              <a:rPr lang="fr-FR" sz="1367" dirty="0">
                <a:latin typeface="Times New Roman" panose="02020603050405020304" pitchFamily="18" charset="0"/>
                <a:cs typeface="Times New Roman" panose="02020603050405020304" pitchFamily="18" charset="0"/>
              </a:rPr>
              <a:t> aux </a:t>
            </a:r>
            <a:r>
              <a:rPr lang="fr-FR" sz="1367" i="1" dirty="0">
                <a:latin typeface="Times New Roman" panose="02020603050405020304" pitchFamily="18" charset="0"/>
                <a:cs typeface="Times New Roman" panose="02020603050405020304" pitchFamily="18" charset="0"/>
              </a:rPr>
              <a:t>« conséquences sur la santé des progrès de la connaissance dans tout autre domaine » et comprend l’animation « chaque année, des débats publics sur un ou plusieurs des problèmes éthiques et des questions de société, en lien avec les espaces de réflexion éthique. »</a:t>
            </a:r>
            <a:endParaRPr lang="fr-FR" sz="1367" dirty="0">
              <a:latin typeface="Times New Roman" panose="02020603050405020304" pitchFamily="18" charset="0"/>
              <a:cs typeface="Times New Roman" panose="02020603050405020304" pitchFamily="18" charset="0"/>
            </a:endParaRPr>
          </a:p>
        </p:txBody>
      </p:sp>
      <p:sp>
        <p:nvSpPr>
          <p:cNvPr id="47108" name="ZoneTexte 1"/>
          <p:cNvSpPr txBox="1">
            <a:spLocks noChangeArrowheads="1"/>
          </p:cNvSpPr>
          <p:nvPr/>
        </p:nvSpPr>
        <p:spPr bwMode="auto">
          <a:xfrm>
            <a:off x="1701857" y="4008733"/>
            <a:ext cx="2274120" cy="43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31" tIns="36767" rIns="73531" bIns="36767">
            <a:spAutoFit/>
          </a:bodyPr>
          <a:lstStyle>
            <a:lvl1pPr eaLnBrk="0" hangingPunct="0">
              <a:lnSpc>
                <a:spcPct val="90000"/>
              </a:lnSpc>
              <a:spcBef>
                <a:spcPts val="1100"/>
              </a:spcBef>
              <a:buFont typeface="Arial" charset="0"/>
              <a:buChar char="•"/>
              <a:defRPr sz="3000">
                <a:solidFill>
                  <a:schemeClr val="tx1"/>
                </a:solidFill>
                <a:latin typeface="Calibri" pitchFamily="34" charset="0"/>
              </a:defRPr>
            </a:lvl1pPr>
            <a:lvl2pPr marL="742950" indent="-285750" eaLnBrk="0" hangingPunct="0">
              <a:lnSpc>
                <a:spcPct val="90000"/>
              </a:lnSpc>
              <a:spcBef>
                <a:spcPts val="550"/>
              </a:spcBef>
              <a:buFont typeface="Arial" charset="0"/>
              <a:buChar char="•"/>
              <a:defRPr sz="2600">
                <a:solidFill>
                  <a:schemeClr val="tx1"/>
                </a:solidFill>
                <a:latin typeface="Calibri" pitchFamily="34" charset="0"/>
              </a:defRPr>
            </a:lvl2pPr>
            <a:lvl3pPr marL="1143000" indent="-228600" eaLnBrk="0" hangingPunct="0">
              <a:lnSpc>
                <a:spcPct val="90000"/>
              </a:lnSpc>
              <a:spcBef>
                <a:spcPts val="550"/>
              </a:spcBef>
              <a:buFont typeface="Arial" charset="0"/>
              <a:buChar char="•"/>
              <a:defRPr sz="2200">
                <a:solidFill>
                  <a:schemeClr val="tx1"/>
                </a:solidFill>
                <a:latin typeface="Calibri" pitchFamily="34" charset="0"/>
              </a:defRPr>
            </a:lvl3pPr>
            <a:lvl4pPr marL="1600200" indent="-228600" eaLnBrk="0" hangingPunct="0">
              <a:lnSpc>
                <a:spcPct val="90000"/>
              </a:lnSpc>
              <a:spcBef>
                <a:spcPts val="550"/>
              </a:spcBef>
              <a:buFont typeface="Arial" charset="0"/>
              <a:buChar char="•"/>
              <a:defRPr sz="1900">
                <a:solidFill>
                  <a:schemeClr val="tx1"/>
                </a:solidFill>
                <a:latin typeface="Calibri" pitchFamily="34" charset="0"/>
              </a:defRPr>
            </a:lvl4pPr>
            <a:lvl5pPr marL="2057400" indent="-228600" eaLnBrk="0" hangingPunct="0">
              <a:lnSpc>
                <a:spcPct val="90000"/>
              </a:lnSpc>
              <a:spcBef>
                <a:spcPts val="550"/>
              </a:spcBef>
              <a:buFont typeface="Arial" charset="0"/>
              <a:buChar char="•"/>
              <a:defRPr sz="1900">
                <a:solidFill>
                  <a:schemeClr val="tx1"/>
                </a:solidFill>
                <a:latin typeface="Calibri" pitchFamily="34" charset="0"/>
              </a:defRPr>
            </a:lvl5pPr>
            <a:lvl6pPr marL="25146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6pPr>
            <a:lvl7pPr marL="29718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7pPr>
            <a:lvl8pPr marL="34290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8pPr>
            <a:lvl9pPr marL="38862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9pPr>
          </a:lstStyle>
          <a:p>
            <a:pPr algn="ctr" eaLnBrk="1" hangingPunct="1">
              <a:lnSpc>
                <a:spcPct val="100000"/>
              </a:lnSpc>
              <a:spcBef>
                <a:spcPct val="0"/>
              </a:spcBef>
              <a:buFontTx/>
              <a:buNone/>
              <a:defRPr/>
            </a:pPr>
            <a:r>
              <a:rPr lang="fr-FR" altLang="fr-FR" sz="1320" b="1" dirty="0">
                <a:latin typeface="Times New Roman" panose="02020603050405020304" pitchFamily="18" charset="0"/>
                <a:cs typeface="Times New Roman" panose="02020603050405020304" pitchFamily="18" charset="0"/>
              </a:rPr>
              <a:t>Pr Jean-François Delfraissy</a:t>
            </a:r>
          </a:p>
          <a:p>
            <a:pPr algn="ctr" eaLnBrk="1" hangingPunct="1">
              <a:lnSpc>
                <a:spcPct val="100000"/>
              </a:lnSpc>
              <a:spcBef>
                <a:spcPct val="0"/>
              </a:spcBef>
              <a:buFontTx/>
              <a:buNone/>
              <a:defRPr/>
            </a:pPr>
            <a:r>
              <a:rPr lang="fr-FR" altLang="fr-FR" sz="1048" dirty="0">
                <a:latin typeface="Times New Roman" panose="02020603050405020304" pitchFamily="18" charset="0"/>
                <a:cs typeface="Times New Roman" panose="02020603050405020304" pitchFamily="18" charset="0"/>
              </a:rPr>
              <a:t>Président du CCNE</a:t>
            </a:r>
          </a:p>
        </p:txBody>
      </p:sp>
      <p:sp>
        <p:nvSpPr>
          <p:cNvPr id="47109" name="AutoShape 2" descr="Résultat de recherche d'images pour &quot;jean françois delfraissy&quot;"/>
          <p:cNvSpPr>
            <a:spLocks noChangeAspect="1" noChangeArrowheads="1"/>
          </p:cNvSpPr>
          <p:nvPr/>
        </p:nvSpPr>
        <p:spPr bwMode="auto">
          <a:xfrm>
            <a:off x="1910942" y="-872142"/>
            <a:ext cx="4914815" cy="261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31" tIns="36767" rIns="73531" bIns="36767"/>
          <a:lstStyle>
            <a:lvl1pPr eaLnBrk="0" hangingPunct="0">
              <a:lnSpc>
                <a:spcPct val="90000"/>
              </a:lnSpc>
              <a:spcBef>
                <a:spcPts val="1100"/>
              </a:spcBef>
              <a:buFont typeface="Arial" charset="0"/>
              <a:buChar char="•"/>
              <a:defRPr sz="3000">
                <a:solidFill>
                  <a:schemeClr val="tx1"/>
                </a:solidFill>
                <a:latin typeface="Calibri" pitchFamily="34" charset="0"/>
              </a:defRPr>
            </a:lvl1pPr>
            <a:lvl2pPr marL="742950" indent="-285750" eaLnBrk="0" hangingPunct="0">
              <a:lnSpc>
                <a:spcPct val="90000"/>
              </a:lnSpc>
              <a:spcBef>
                <a:spcPts val="550"/>
              </a:spcBef>
              <a:buFont typeface="Arial" charset="0"/>
              <a:buChar char="•"/>
              <a:defRPr sz="2600">
                <a:solidFill>
                  <a:schemeClr val="tx1"/>
                </a:solidFill>
                <a:latin typeface="Calibri" pitchFamily="34" charset="0"/>
              </a:defRPr>
            </a:lvl2pPr>
            <a:lvl3pPr marL="1143000" indent="-228600" eaLnBrk="0" hangingPunct="0">
              <a:lnSpc>
                <a:spcPct val="90000"/>
              </a:lnSpc>
              <a:spcBef>
                <a:spcPts val="550"/>
              </a:spcBef>
              <a:buFont typeface="Arial" charset="0"/>
              <a:buChar char="•"/>
              <a:defRPr sz="2200">
                <a:solidFill>
                  <a:schemeClr val="tx1"/>
                </a:solidFill>
                <a:latin typeface="Calibri" pitchFamily="34" charset="0"/>
              </a:defRPr>
            </a:lvl3pPr>
            <a:lvl4pPr marL="1600200" indent="-228600" eaLnBrk="0" hangingPunct="0">
              <a:lnSpc>
                <a:spcPct val="90000"/>
              </a:lnSpc>
              <a:spcBef>
                <a:spcPts val="550"/>
              </a:spcBef>
              <a:buFont typeface="Arial" charset="0"/>
              <a:buChar char="•"/>
              <a:defRPr sz="1900">
                <a:solidFill>
                  <a:schemeClr val="tx1"/>
                </a:solidFill>
                <a:latin typeface="Calibri" pitchFamily="34" charset="0"/>
              </a:defRPr>
            </a:lvl4pPr>
            <a:lvl5pPr marL="2057400" indent="-228600" eaLnBrk="0" hangingPunct="0">
              <a:lnSpc>
                <a:spcPct val="90000"/>
              </a:lnSpc>
              <a:spcBef>
                <a:spcPts val="550"/>
              </a:spcBef>
              <a:buFont typeface="Arial" charset="0"/>
              <a:buChar char="•"/>
              <a:defRPr sz="1900">
                <a:solidFill>
                  <a:schemeClr val="tx1"/>
                </a:solidFill>
                <a:latin typeface="Calibri" pitchFamily="34" charset="0"/>
              </a:defRPr>
            </a:lvl5pPr>
            <a:lvl6pPr marL="25146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6pPr>
            <a:lvl7pPr marL="29718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7pPr>
            <a:lvl8pPr marL="34290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8pPr>
            <a:lvl9pPr marL="38862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9pPr>
          </a:lstStyle>
          <a:p>
            <a:pPr eaLnBrk="1" hangingPunct="1">
              <a:lnSpc>
                <a:spcPct val="100000"/>
              </a:lnSpc>
              <a:spcBef>
                <a:spcPct val="0"/>
              </a:spcBef>
              <a:buFontTx/>
              <a:buNone/>
              <a:defRPr/>
            </a:pPr>
            <a:endParaRPr lang="fr-FR" altLang="fr-FR" sz="1450"/>
          </a:p>
        </p:txBody>
      </p:sp>
      <p:sp>
        <p:nvSpPr>
          <p:cNvPr id="47110" name="ZoneTexte 8"/>
          <p:cNvSpPr txBox="1">
            <a:spLocks noChangeArrowheads="1"/>
          </p:cNvSpPr>
          <p:nvPr/>
        </p:nvSpPr>
        <p:spPr bwMode="auto">
          <a:xfrm>
            <a:off x="1786035" y="4481205"/>
            <a:ext cx="8598211" cy="743666"/>
          </a:xfrm>
          <a:prstGeom prst="rect">
            <a:avLst/>
          </a:prstGeom>
          <a:solidFill>
            <a:srgbClr val="FDF1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3531" tIns="36767" rIns="73531" bIns="36767">
            <a:spAutoFit/>
          </a:bodyPr>
          <a:lstStyle>
            <a:lvl1pPr eaLnBrk="0" hangingPunct="0">
              <a:lnSpc>
                <a:spcPct val="90000"/>
              </a:lnSpc>
              <a:spcBef>
                <a:spcPts val="1100"/>
              </a:spcBef>
              <a:buFont typeface="Arial" charset="0"/>
              <a:buChar char="•"/>
              <a:defRPr sz="3000">
                <a:solidFill>
                  <a:schemeClr val="tx1"/>
                </a:solidFill>
                <a:latin typeface="Calibri" pitchFamily="34" charset="0"/>
              </a:defRPr>
            </a:lvl1pPr>
            <a:lvl2pPr marL="742950" indent="-285750" eaLnBrk="0" hangingPunct="0">
              <a:lnSpc>
                <a:spcPct val="90000"/>
              </a:lnSpc>
              <a:spcBef>
                <a:spcPts val="550"/>
              </a:spcBef>
              <a:buFont typeface="Arial" charset="0"/>
              <a:buChar char="•"/>
              <a:defRPr sz="2600">
                <a:solidFill>
                  <a:schemeClr val="tx1"/>
                </a:solidFill>
                <a:latin typeface="Calibri" pitchFamily="34" charset="0"/>
              </a:defRPr>
            </a:lvl2pPr>
            <a:lvl3pPr marL="1143000" indent="-228600" eaLnBrk="0" hangingPunct="0">
              <a:lnSpc>
                <a:spcPct val="90000"/>
              </a:lnSpc>
              <a:spcBef>
                <a:spcPts val="550"/>
              </a:spcBef>
              <a:buFont typeface="Arial" charset="0"/>
              <a:buChar char="•"/>
              <a:defRPr sz="2200">
                <a:solidFill>
                  <a:schemeClr val="tx1"/>
                </a:solidFill>
                <a:latin typeface="Calibri" pitchFamily="34" charset="0"/>
              </a:defRPr>
            </a:lvl3pPr>
            <a:lvl4pPr marL="1600200" indent="-228600" eaLnBrk="0" hangingPunct="0">
              <a:lnSpc>
                <a:spcPct val="90000"/>
              </a:lnSpc>
              <a:spcBef>
                <a:spcPts val="550"/>
              </a:spcBef>
              <a:buFont typeface="Arial" charset="0"/>
              <a:buChar char="•"/>
              <a:defRPr sz="1900">
                <a:solidFill>
                  <a:schemeClr val="tx1"/>
                </a:solidFill>
                <a:latin typeface="Calibri" pitchFamily="34" charset="0"/>
              </a:defRPr>
            </a:lvl4pPr>
            <a:lvl5pPr marL="2057400" indent="-228600" eaLnBrk="0" hangingPunct="0">
              <a:lnSpc>
                <a:spcPct val="90000"/>
              </a:lnSpc>
              <a:spcBef>
                <a:spcPts val="550"/>
              </a:spcBef>
              <a:buFont typeface="Arial" charset="0"/>
              <a:buChar char="•"/>
              <a:defRPr sz="1900">
                <a:solidFill>
                  <a:schemeClr val="tx1"/>
                </a:solidFill>
                <a:latin typeface="Calibri" pitchFamily="34" charset="0"/>
              </a:defRPr>
            </a:lvl5pPr>
            <a:lvl6pPr marL="25146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6pPr>
            <a:lvl7pPr marL="29718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7pPr>
            <a:lvl8pPr marL="34290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8pPr>
            <a:lvl9pPr marL="3886200" indent="-228600" eaLnBrk="0" fontAlgn="base" hangingPunct="0">
              <a:lnSpc>
                <a:spcPct val="90000"/>
              </a:lnSpc>
              <a:spcBef>
                <a:spcPts val="550"/>
              </a:spcBef>
              <a:spcAft>
                <a:spcPct val="0"/>
              </a:spcAft>
              <a:buFont typeface="Arial" charset="0"/>
              <a:buChar char="•"/>
              <a:defRPr sz="1900">
                <a:solidFill>
                  <a:schemeClr val="tx1"/>
                </a:solidFill>
                <a:latin typeface="Calibri" pitchFamily="34" charset="0"/>
              </a:defRPr>
            </a:lvl9pPr>
          </a:lstStyle>
          <a:p>
            <a:pPr algn="just" eaLnBrk="1" hangingPunct="1">
              <a:lnSpc>
                <a:spcPct val="100000"/>
              </a:lnSpc>
              <a:spcBef>
                <a:spcPct val="0"/>
              </a:spcBef>
              <a:buFontTx/>
              <a:buNone/>
              <a:defRPr/>
            </a:pPr>
            <a:r>
              <a:rPr lang="fr-FR" altLang="fr-FR" sz="1450" b="1" dirty="0">
                <a:solidFill>
                  <a:srgbClr val="41072F"/>
                </a:solidFill>
                <a:latin typeface="Times New Roman" panose="02020603050405020304" pitchFamily="18" charset="0"/>
                <a:cs typeface="Times New Roman" panose="02020603050405020304" pitchFamily="18" charset="0"/>
              </a:rPr>
              <a:t>Jusqu’ici : 39 membres </a:t>
            </a:r>
            <a:r>
              <a:rPr lang="fr-FR" altLang="fr-FR" sz="1450" dirty="0">
                <a:solidFill>
                  <a:srgbClr val="41072F"/>
                </a:solidFill>
                <a:latin typeface="Times New Roman" panose="02020603050405020304" pitchFamily="18" charset="0"/>
                <a:cs typeface="Times New Roman" panose="02020603050405020304" pitchFamily="18" charset="0"/>
              </a:rPr>
              <a:t>– le « comité plénier » - issus des champs de la médecine, recherche, philosophie, droit, religion… </a:t>
            </a:r>
            <a:r>
              <a:rPr lang="fr-FR" altLang="fr-FR" sz="1450" b="1" u="sng" dirty="0">
                <a:solidFill>
                  <a:srgbClr val="41072F"/>
                </a:solidFill>
                <a:latin typeface="Times New Roman" panose="02020603050405020304" pitchFamily="18" charset="0"/>
                <a:cs typeface="Times New Roman" panose="02020603050405020304" pitchFamily="18" charset="0"/>
              </a:rPr>
              <a:t>1 séance plénière + 1 section technique/mois</a:t>
            </a:r>
            <a:endParaRPr lang="fr-FR" altLang="fr-FR" sz="1450" dirty="0">
              <a:solidFill>
                <a:srgbClr val="41072F"/>
              </a:solidFill>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defRPr/>
            </a:pPr>
            <a:r>
              <a:rPr lang="fr-FR" altLang="fr-FR" sz="1450" b="1" dirty="0">
                <a:solidFill>
                  <a:srgbClr val="41072F"/>
                </a:solidFill>
                <a:latin typeface="Times New Roman" panose="02020603050405020304" pitchFamily="18" charset="0"/>
                <a:cs typeface="Times New Roman" panose="02020603050405020304" pitchFamily="18" charset="0"/>
              </a:rPr>
              <a:t>138 avis et 9 rapports (ou réponses)</a:t>
            </a:r>
            <a:r>
              <a:rPr lang="fr-FR" altLang="fr-FR" sz="1450" dirty="0">
                <a:solidFill>
                  <a:srgbClr val="41072F"/>
                </a:solidFill>
                <a:latin typeface="Times New Roman" panose="02020603050405020304" pitchFamily="18" charset="0"/>
                <a:cs typeface="Times New Roman" panose="02020603050405020304" pitchFamily="18" charset="0"/>
              </a:rPr>
              <a:t> publiés (</a:t>
            </a:r>
            <a:r>
              <a:rPr lang="fr-FR" altLang="fr-FR" sz="1450" dirty="0">
                <a:solidFill>
                  <a:srgbClr val="41072F"/>
                </a:solidFill>
                <a:latin typeface="Times New Roman" panose="02020603050405020304" pitchFamily="18" charset="0"/>
                <a:cs typeface="Times New Roman" panose="02020603050405020304" pitchFamily="18" charset="0"/>
                <a:hlinkClick r:id="rId3"/>
              </a:rPr>
              <a:t>www.ccne-ethique.fr</a:t>
            </a:r>
            <a:r>
              <a:rPr lang="fr-FR" altLang="fr-FR" sz="1450" dirty="0">
                <a:solidFill>
                  <a:srgbClr val="41072F"/>
                </a:solidFill>
                <a:latin typeface="Times New Roman" panose="02020603050405020304" pitchFamily="18" charset="0"/>
                <a:cs typeface="Times New Roman" panose="02020603050405020304" pitchFamily="18" charset="0"/>
              </a:rPr>
              <a:t>)</a:t>
            </a:r>
          </a:p>
        </p:txBody>
      </p:sp>
      <p:sp>
        <p:nvSpPr>
          <p:cNvPr id="25606" name="ZoneTexte 1"/>
          <p:cNvSpPr txBox="1">
            <a:spLocks noChangeArrowheads="1"/>
          </p:cNvSpPr>
          <p:nvPr/>
        </p:nvSpPr>
        <p:spPr bwMode="auto">
          <a:xfrm>
            <a:off x="4187776" y="5222502"/>
            <a:ext cx="4689440" cy="3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632" tIns="36817" rIns="73632" bIns="36817">
            <a:spAutoFit/>
          </a:bodyPr>
          <a:lstStyle/>
          <a:p>
            <a:pPr algn="ctr"/>
            <a:r>
              <a:rPr lang="fr-FR" altLang="fr-FR" sz="1539" b="1">
                <a:latin typeface="Times New Roman" panose="02020603050405020304" pitchFamily="18" charset="0"/>
                <a:cs typeface="Times New Roman" panose="02020603050405020304" pitchFamily="18" charset="0"/>
              </a:rPr>
              <a:t>Saisines externes (30%)  &amp;  Auto-saisines (70%)</a:t>
            </a:r>
          </a:p>
        </p:txBody>
      </p:sp>
      <p:pic>
        <p:nvPicPr>
          <p:cNvPr id="25607" name="Picture 2"/>
          <p:cNvPicPr>
            <a:picLocks noChangeAspect="1" noChangeArrowheads="1"/>
          </p:cNvPicPr>
          <p:nvPr/>
        </p:nvPicPr>
        <p:blipFill>
          <a:blip r:embed="rId4">
            <a:extLst>
              <a:ext uri="{28A0092B-C50C-407E-A947-70E740481C1C}">
                <a14:useLocalDpi xmlns:a14="http://schemas.microsoft.com/office/drawing/2010/main" val="0"/>
              </a:ext>
            </a:extLst>
          </a:blip>
          <a:srcRect l="18250" t="77216" r="50519" b="11549"/>
          <a:stretch>
            <a:fillRect/>
          </a:stretch>
        </p:blipFill>
        <p:spPr bwMode="auto">
          <a:xfrm>
            <a:off x="1786034" y="5623018"/>
            <a:ext cx="8619934" cy="101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Imag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6033" y="2067244"/>
            <a:ext cx="2096264" cy="198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6269" y="1027259"/>
            <a:ext cx="1118731" cy="99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786034" y="486901"/>
            <a:ext cx="8619934" cy="477905"/>
          </a:xfrm>
          <a:prstGeom prst="rect">
            <a:avLst/>
          </a:prstGeom>
          <a:solidFill>
            <a:srgbClr val="EFC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224" b="1" dirty="0">
                <a:solidFill>
                  <a:srgbClr val="7030A0"/>
                </a:solidFill>
                <a:latin typeface="Times New Roman" panose="02020603050405020304" pitchFamily="18" charset="0"/>
                <a:cs typeface="Times New Roman" panose="02020603050405020304" pitchFamily="18" charset="0"/>
              </a:rPr>
              <a:t>Le Comité consultatif national d’éthique</a:t>
            </a:r>
            <a:endParaRPr lang="fr-FR" sz="3224" dirty="0"/>
          </a:p>
        </p:txBody>
      </p:sp>
      <p:pic>
        <p:nvPicPr>
          <p:cNvPr id="25611" name="WordPictureWatermark3" descr="CCNE Tête de lettre"/>
          <p:cNvPicPr>
            <a:picLocks noChangeAspect="1" noChangeArrowheads="1"/>
          </p:cNvPicPr>
          <p:nvPr/>
        </p:nvPicPr>
        <p:blipFill>
          <a:blip r:embed="rId7">
            <a:extLst>
              <a:ext uri="{28A0092B-C50C-407E-A947-70E740481C1C}">
                <a14:useLocalDpi xmlns:a14="http://schemas.microsoft.com/office/drawing/2010/main" val="0"/>
              </a:ext>
            </a:extLst>
          </a:blip>
          <a:srcRect l="-8249" t="3368" r="77936" b="84515"/>
          <a:stretch>
            <a:fillRect/>
          </a:stretch>
        </p:blipFill>
        <p:spPr bwMode="auto">
          <a:xfrm>
            <a:off x="1166930" y="196356"/>
            <a:ext cx="1489379" cy="84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18"/>
          <p:cNvCxnSpPr/>
          <p:nvPr/>
        </p:nvCxnSpPr>
        <p:spPr>
          <a:xfrm flipH="1">
            <a:off x="10048898" y="4278911"/>
            <a:ext cx="2715" cy="96802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Cadre 5"/>
          <p:cNvSpPr/>
          <p:nvPr/>
        </p:nvSpPr>
        <p:spPr>
          <a:xfrm>
            <a:off x="4103599" y="5204852"/>
            <a:ext cx="4773616" cy="377436"/>
          </a:xfrm>
          <a:prstGeom prst="fram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539">
              <a:solidFill>
                <a:schemeClr val="tx1"/>
              </a:solidFill>
            </a:endParaRPr>
          </a:p>
        </p:txBody>
      </p:sp>
    </p:spTree>
    <p:extLst>
      <p:ext uri="{BB962C8B-B14F-4D97-AF65-F5344CB8AC3E}">
        <p14:creationId xmlns:p14="http://schemas.microsoft.com/office/powerpoint/2010/main" val="497814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85709"/>
            <a:ext cx="9144000" cy="1466867"/>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fr-FR" sz="3200" b="1" dirty="0">
                <a:solidFill>
                  <a:srgbClr val="7030A0"/>
                </a:solidFill>
                <a:latin typeface="Times New Roman" panose="02020603050405020304" pitchFamily="18" charset="0"/>
                <a:cs typeface="Times New Roman" panose="02020603050405020304" pitchFamily="18" charset="0"/>
              </a:rPr>
              <a:t>Débats en région sur la fin de vie :  </a:t>
            </a:r>
          </a:p>
          <a:p>
            <a:pPr algn="ctr">
              <a:lnSpc>
                <a:spcPct val="107000"/>
              </a:lnSpc>
              <a:spcAft>
                <a:spcPts val="800"/>
              </a:spcAft>
            </a:pPr>
            <a:r>
              <a:rPr lang="fr-FR" sz="3200" b="1" dirty="0">
                <a:solidFill>
                  <a:srgbClr val="7030A0"/>
                </a:solidFill>
                <a:latin typeface="Times New Roman" panose="02020603050405020304" pitchFamily="18" charset="0"/>
                <a:cs typeface="Times New Roman" panose="02020603050405020304" pitchFamily="18" charset="0"/>
              </a:rPr>
              <a:t>l’opportunité de nouer des partenariats </a:t>
            </a:r>
            <a:endParaRPr lang="fr-FR"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556871" y="-5018"/>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43075" y="1201958"/>
            <a:ext cx="8858250" cy="5382051"/>
          </a:xfrm>
          <a:prstGeom prst="rect">
            <a:avLst/>
          </a:prstGeom>
        </p:spPr>
        <p:txBody>
          <a:bodyPr wrap="square">
            <a:spAutoFit/>
          </a:bodyPr>
          <a:lstStyle/>
          <a:p>
            <a:pPr algn="just">
              <a:lnSpc>
                <a:spcPct val="107000"/>
              </a:lnSpc>
              <a:spcAft>
                <a:spcPts val="800"/>
              </a:spcAft>
            </a:pPr>
            <a:endParaRPr lang="fr-FR" sz="1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b="1" dirty="0">
              <a:latin typeface="Times New Roman" panose="02020603050405020304" pitchFamily="18" charset="0"/>
              <a:cs typeface="Times New Roman" panose="02020603050405020304" pitchFamily="18" charset="0"/>
            </a:endParaRPr>
          </a:p>
          <a:p>
            <a:pPr algn="just"/>
            <a:r>
              <a:rPr lang="fr-FR" sz="2400" b="1" dirty="0">
                <a:latin typeface="Times New Roman" panose="02020603050405020304" pitchFamily="18" charset="0"/>
                <a:cs typeface="Times New Roman" panose="02020603050405020304" pitchFamily="18" charset="0"/>
              </a:rPr>
              <a:t>Se rapprocher d’autres partenaires sur le territoire et s’associer si le souhait est partagé : </a:t>
            </a:r>
            <a:r>
              <a:rPr lang="fr-FR" sz="2400" dirty="0">
                <a:latin typeface="Times New Roman" panose="02020603050405020304" pitchFamily="18" charset="0"/>
                <a:cs typeface="Times New Roman" panose="02020603050405020304" pitchFamily="18" charset="0"/>
              </a:rPr>
              <a:t>CRSA, CTS, Mutuelles, établissements sanitaires/médico-sociaux, éducation nationale …</a:t>
            </a:r>
          </a:p>
          <a:p>
            <a:pPr algn="just"/>
            <a:endParaRPr lang="fr-FR" sz="2400" b="1" dirty="0">
              <a:latin typeface="Times New Roman" panose="02020603050405020304" pitchFamily="18" charset="0"/>
              <a:cs typeface="Times New Roman" panose="02020603050405020304" pitchFamily="18" charset="0"/>
            </a:endParaRPr>
          </a:p>
          <a:p>
            <a:pPr algn="just"/>
            <a:r>
              <a:rPr lang="fr-FR" sz="2400" b="1" dirty="0">
                <a:latin typeface="Times New Roman" panose="02020603050405020304" pitchFamily="18" charset="0"/>
                <a:cs typeface="Times New Roman" panose="02020603050405020304" pitchFamily="18" charset="0"/>
              </a:rPr>
              <a:t>Exemple de la Conférence nationale de santé (CNS):</a:t>
            </a:r>
            <a:endParaRPr lang="fr-FR" sz="2400" dirty="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été 2022 : lancement d’un GT sur </a:t>
            </a:r>
            <a:r>
              <a:rPr lang="fr-FR" sz="2400" b="1" dirty="0">
                <a:latin typeface="Times New Roman" panose="02020603050405020304" pitchFamily="18" charset="0"/>
                <a:cs typeface="Times New Roman" panose="02020603050405020304" pitchFamily="18" charset="0"/>
              </a:rPr>
              <a:t>l’effectivité des droits des patients en fin de vie </a:t>
            </a:r>
            <a:r>
              <a:rPr lang="fr-FR" sz="2400" dirty="0">
                <a:latin typeface="Times New Roman" panose="02020603050405020304" pitchFamily="18" charset="0"/>
                <a:cs typeface="Times New Roman" panose="02020603050405020304" pitchFamily="18" charset="0"/>
              </a:rPr>
              <a:t>(soins palliatifs, directives anticipés, personne de confiance) :  octobre 2022</a:t>
            </a:r>
          </a:p>
          <a:p>
            <a:pPr marL="1200150" lvl="2"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octobre 2022 : démarche proposée aux CRSA et CTS</a:t>
            </a:r>
          </a:p>
          <a:p>
            <a:pPr lvl="1" algn="just"/>
            <a:r>
              <a:rPr lang="fr-FR" sz="2400" dirty="0">
                <a:latin typeface="Times New Roman" panose="02020603050405020304" pitchFamily="18" charset="0"/>
                <a:cs typeface="Times New Roman" panose="02020603050405020304" pitchFamily="18" charset="0"/>
              </a:rPr>
              <a:t>	      1- invitation à se rapprocher des ERER</a:t>
            </a:r>
          </a:p>
          <a:p>
            <a:pPr lvl="1" algn="just"/>
            <a:r>
              <a:rPr lang="fr-FR" sz="2400" dirty="0">
                <a:latin typeface="Times New Roman" panose="02020603050405020304" pitchFamily="18" charset="0"/>
                <a:cs typeface="Times New Roman" panose="02020603050405020304" pitchFamily="18" charset="0"/>
              </a:rPr>
              <a:t>		2- partage des travaux de chacun</a:t>
            </a:r>
          </a:p>
          <a:p>
            <a:pPr lvl="1" algn="just"/>
            <a:r>
              <a:rPr lang="fr-FR" sz="2400" dirty="0">
                <a:latin typeface="Times New Roman" panose="02020603050405020304" pitchFamily="18" charset="0"/>
                <a:cs typeface="Times New Roman" panose="02020603050405020304" pitchFamily="18" charset="0"/>
              </a:rPr>
              <a:t>            3- manifestations communes possibles sur le territoire</a:t>
            </a:r>
          </a:p>
          <a:p>
            <a:pPr marL="285750" indent="-285750" algn="just">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432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EC31DCD-0DC6-4041-BD29-0D8F428D2EF4}" type="slidenum">
              <a:rPr lang="fr-FR" smtClean="0"/>
              <a:t>31</a:t>
            </a:fld>
            <a:endParaRPr lang="fr-FR"/>
          </a:p>
        </p:txBody>
      </p:sp>
      <p:pic>
        <p:nvPicPr>
          <p:cNvPr id="5" name="Image 4"/>
          <p:cNvPicPr>
            <a:picLocks noChangeAspect="1"/>
          </p:cNvPicPr>
          <p:nvPr/>
        </p:nvPicPr>
        <p:blipFill rotWithShape="1">
          <a:blip r:embed="rId2"/>
          <a:srcRect l="35578" t="25873" r="15910" b="24110"/>
          <a:stretch/>
        </p:blipFill>
        <p:spPr>
          <a:xfrm>
            <a:off x="0" y="0"/>
            <a:ext cx="12192000" cy="7122829"/>
          </a:xfrm>
          <a:prstGeom prst="rect">
            <a:avLst/>
          </a:prstGeom>
        </p:spPr>
      </p:pic>
    </p:spTree>
    <p:extLst>
      <p:ext uri="{BB962C8B-B14F-4D97-AF65-F5344CB8AC3E}">
        <p14:creationId xmlns:p14="http://schemas.microsoft.com/office/powerpoint/2010/main" val="211993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5819776"/>
            <a:ext cx="9144000" cy="10382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2"/>
          <a:srcRect l="26936" t="16920" r="43162" b="31845"/>
          <a:stretch/>
        </p:blipFill>
        <p:spPr>
          <a:xfrm>
            <a:off x="2552701" y="1"/>
            <a:ext cx="7191983" cy="6858000"/>
          </a:xfrm>
          <a:prstGeom prst="rect">
            <a:avLst/>
          </a:prstGeom>
        </p:spPr>
      </p:pic>
      <p:sp>
        <p:nvSpPr>
          <p:cNvPr id="2" name="ZoneTexte 1"/>
          <p:cNvSpPr txBox="1"/>
          <p:nvPr/>
        </p:nvSpPr>
        <p:spPr>
          <a:xfrm>
            <a:off x="8610752" y="1204912"/>
            <a:ext cx="152400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Octobre 2022</a:t>
            </a:r>
          </a:p>
        </p:txBody>
      </p:sp>
      <p:sp>
        <p:nvSpPr>
          <p:cNvPr id="3" name="Rectangle 2"/>
          <p:cNvSpPr/>
          <p:nvPr/>
        </p:nvSpPr>
        <p:spPr>
          <a:xfrm>
            <a:off x="8553754" y="1204912"/>
            <a:ext cx="163799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467431" y="559355"/>
            <a:ext cx="2323644"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Au Président du CESE</a:t>
            </a:r>
          </a:p>
        </p:txBody>
      </p:sp>
      <p:sp>
        <p:nvSpPr>
          <p:cNvPr id="4" name="Rectangle à coins arrondis 3"/>
          <p:cNvSpPr/>
          <p:nvPr/>
        </p:nvSpPr>
        <p:spPr>
          <a:xfrm>
            <a:off x="5981701" y="257175"/>
            <a:ext cx="4371975" cy="762000"/>
          </a:xfrm>
          <a:prstGeom prst="roundRect">
            <a:avLst/>
          </a:prstGeom>
          <a:solidFill>
            <a:srgbClr val="F7E1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a:solidFill>
                  <a:srgbClr val="7030A0"/>
                </a:solidFill>
                <a:latin typeface="Times New Roman" panose="02020603050405020304" pitchFamily="18" charset="0"/>
                <a:cs typeface="Times New Roman" panose="02020603050405020304" pitchFamily="18" charset="0"/>
              </a:rPr>
              <a:t>CONVENTION CITOYENNE</a:t>
            </a:r>
          </a:p>
        </p:txBody>
      </p:sp>
      <p:sp>
        <p:nvSpPr>
          <p:cNvPr id="8" name="Rectangle 7"/>
          <p:cNvSpPr/>
          <p:nvPr/>
        </p:nvSpPr>
        <p:spPr>
          <a:xfrm>
            <a:off x="2105026" y="5819776"/>
            <a:ext cx="8029727" cy="1038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8983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85709"/>
            <a:ext cx="9144000" cy="920131"/>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fr-FR" sz="3200" b="1" dirty="0" smtClean="0">
                <a:solidFill>
                  <a:srgbClr val="7030A0"/>
                </a:solidFill>
                <a:latin typeface="Times New Roman" panose="02020603050405020304" pitchFamily="18" charset="0"/>
                <a:cs typeface="Times New Roman" panose="02020603050405020304" pitchFamily="18" charset="0"/>
              </a:rPr>
              <a:t>Convention </a:t>
            </a:r>
            <a:r>
              <a:rPr lang="fr-FR" sz="3200" b="1" dirty="0" smtClean="0">
                <a:solidFill>
                  <a:srgbClr val="7030A0"/>
                </a:solidFill>
                <a:latin typeface="Times New Roman" panose="02020603050405020304" pitchFamily="18" charset="0"/>
                <a:cs typeface="Times New Roman" panose="02020603050405020304" pitchFamily="18" charset="0"/>
              </a:rPr>
              <a:t>citoyenne (décembre 2022 - mars 2023)</a:t>
            </a:r>
            <a:endParaRPr lang="fr-FR" sz="3200" b="1" dirty="0">
              <a:solidFill>
                <a:srgbClr val="7030A0"/>
              </a:solidFill>
              <a:latin typeface="Times New Roman" panose="02020603050405020304" pitchFamily="18" charset="0"/>
              <a:cs typeface="Times New Roman" panose="02020603050405020304" pitchFamily="18" charset="0"/>
            </a:endParaRPr>
          </a:p>
        </p:txBody>
      </p:sp>
      <p:pic>
        <p:nvPicPr>
          <p:cNvPr id="4"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321740" y="-5018"/>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47043" y="1201958"/>
            <a:ext cx="10044454" cy="5693866"/>
          </a:xfrm>
          <a:prstGeom prst="rect">
            <a:avLst/>
          </a:prstGeom>
        </p:spPr>
        <p:txBody>
          <a:bodyPr wrap="square">
            <a:spAutoFit/>
          </a:bodyPr>
          <a:lstStyle/>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Organisée par le CESE en partenariat avec le CCNE et le Centre national des soins palliatifs et de la fin de vie</a:t>
            </a: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Un comité de gouvernance (n=12)</a:t>
            </a: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6 garants internationaux</a:t>
            </a: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170 citoyens </a:t>
            </a:r>
            <a:r>
              <a:rPr lang="fr-FR" sz="2800" b="1" dirty="0" smtClean="0">
                <a:latin typeface="Times New Roman" panose="02020603050405020304" pitchFamily="18" charset="0"/>
                <a:cs typeface="Times New Roman" panose="02020603050405020304" pitchFamily="18" charset="0"/>
              </a:rPr>
              <a:t>reflétant </a:t>
            </a:r>
            <a:r>
              <a:rPr lang="fr-FR" sz="2800" b="1" dirty="0" smtClean="0">
                <a:latin typeface="Times New Roman" panose="02020603050405020304" pitchFamily="18" charset="0"/>
                <a:cs typeface="Times New Roman" panose="02020603050405020304" pitchFamily="18" charset="0"/>
              </a:rPr>
              <a:t>une </a:t>
            </a:r>
            <a:r>
              <a:rPr lang="fr-FR" sz="2800" b="1" dirty="0" smtClean="0">
                <a:latin typeface="Times New Roman" panose="02020603050405020304" pitchFamily="18" charset="0"/>
                <a:cs typeface="Times New Roman" panose="02020603050405020304" pitchFamily="18" charset="0"/>
              </a:rPr>
              <a:t>« image </a:t>
            </a:r>
            <a:r>
              <a:rPr lang="fr-FR" sz="2800" b="1" dirty="0" smtClean="0">
                <a:latin typeface="Times New Roman" panose="02020603050405020304" pitchFamily="18" charset="0"/>
                <a:cs typeface="Times New Roman" panose="02020603050405020304" pitchFamily="18" charset="0"/>
              </a:rPr>
              <a:t>de la société </a:t>
            </a:r>
            <a:r>
              <a:rPr lang="fr-FR" sz="2800" b="1" dirty="0" smtClean="0">
                <a:latin typeface="Times New Roman" panose="02020603050405020304" pitchFamily="18" charset="0"/>
                <a:cs typeface="Times New Roman" panose="02020603050405020304" pitchFamily="18" charset="0"/>
              </a:rPr>
              <a:t>française »</a:t>
            </a:r>
            <a:endParaRPr lang="fr-FR" sz="28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Une équipe de formateurs</a:t>
            </a: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8 week-end : vendredi 14h00 / dimanche 16h00</a:t>
            </a: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Les 3 premiers week-ends ont porté sur la formation et des discussions avec les différents acteurs ;</a:t>
            </a:r>
          </a:p>
          <a:p>
            <a:pPr marL="285750" indent="-285750" algn="just">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4</a:t>
            </a:r>
            <a:r>
              <a:rPr lang="fr-FR" sz="2800" b="1" baseline="30000" dirty="0" smtClean="0">
                <a:latin typeface="Times New Roman" panose="02020603050405020304" pitchFamily="18" charset="0"/>
                <a:cs typeface="Times New Roman" panose="02020603050405020304" pitchFamily="18" charset="0"/>
              </a:rPr>
              <a:t>e</a:t>
            </a:r>
            <a:r>
              <a:rPr lang="fr-FR" sz="2800" b="1" dirty="0" smtClean="0">
                <a:latin typeface="Times New Roman" panose="02020603050405020304" pitchFamily="18" charset="0"/>
                <a:cs typeface="Times New Roman" panose="02020603050405020304" pitchFamily="18" charset="0"/>
              </a:rPr>
              <a:t> week-end (20-21-22 </a:t>
            </a:r>
            <a:r>
              <a:rPr lang="fr-FR" sz="2800" b="1" dirty="0" smtClean="0">
                <a:latin typeface="Times New Roman" panose="02020603050405020304" pitchFamily="18" charset="0"/>
                <a:cs typeface="Times New Roman" panose="02020603050405020304" pitchFamily="18" charset="0"/>
              </a:rPr>
              <a:t>janvier 2023) </a:t>
            </a:r>
            <a:r>
              <a:rPr lang="fr-FR" sz="2800" b="1" dirty="0" smtClean="0">
                <a:latin typeface="Times New Roman" panose="02020603050405020304" pitchFamily="18" charset="0"/>
                <a:cs typeface="Times New Roman" panose="02020603050405020304" pitchFamily="18" charset="0"/>
              </a:rPr>
              <a:t>:</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aspects internationaux, moyens mis en </a:t>
            </a:r>
            <a:r>
              <a:rPr lang="fr-FR" sz="2800" b="1" dirty="0" smtClean="0">
                <a:latin typeface="Times New Roman" panose="02020603050405020304" pitchFamily="18" charset="0"/>
                <a:cs typeface="Times New Roman" panose="02020603050405020304" pitchFamily="18" charset="0"/>
              </a:rPr>
              <a:t>œuvre, (loi </a:t>
            </a:r>
            <a:r>
              <a:rPr lang="fr-FR" sz="2800" b="1" dirty="0" smtClean="0">
                <a:latin typeface="Times New Roman" panose="02020603050405020304" pitchFamily="18" charset="0"/>
                <a:cs typeface="Times New Roman" panose="02020603050405020304" pitchFamily="18" charset="0"/>
              </a:rPr>
              <a:t>Claeys-</a:t>
            </a:r>
            <a:r>
              <a:rPr lang="fr-FR" sz="2800" b="1" dirty="0" err="1" smtClean="0">
                <a:latin typeface="Times New Roman" panose="02020603050405020304" pitchFamily="18" charset="0"/>
                <a:cs typeface="Times New Roman" panose="02020603050405020304" pitchFamily="18" charset="0"/>
              </a:rPr>
              <a:t>Leonetti</a:t>
            </a:r>
            <a:r>
              <a:rPr lang="fr-FR" sz="2800" b="1" dirty="0" smtClean="0">
                <a:latin typeface="Times New Roman" panose="02020603050405020304" pitchFamily="18" charset="0"/>
                <a:cs typeface="Times New Roman" panose="02020603050405020304" pitchFamily="18" charset="0"/>
              </a:rPr>
              <a:t>, plan </a:t>
            </a:r>
            <a:r>
              <a:rPr lang="fr-FR" sz="2800" b="1" dirty="0" smtClean="0">
                <a:latin typeface="Times New Roman" panose="02020603050405020304" pitchFamily="18" charset="0"/>
                <a:cs typeface="Times New Roman" panose="02020603050405020304" pitchFamily="18" charset="0"/>
              </a:rPr>
              <a:t>SPFV)…, </a:t>
            </a:r>
            <a:r>
              <a:rPr lang="fr-FR" sz="2800" b="1" dirty="0" smtClean="0">
                <a:latin typeface="Times New Roman" panose="02020603050405020304" pitchFamily="18" charset="0"/>
                <a:cs typeface="Times New Roman" panose="02020603050405020304" pitchFamily="18" charset="0"/>
              </a:rPr>
              <a:t>souffrances réfractaires, premiers </a:t>
            </a:r>
            <a:r>
              <a:rPr lang="fr-FR" sz="2800" b="1" dirty="0" smtClean="0">
                <a:latin typeface="Times New Roman" panose="02020603050405020304" pitchFamily="18" charset="0"/>
                <a:cs typeface="Times New Roman" panose="02020603050405020304" pitchFamily="18" charset="0"/>
              </a:rPr>
              <a:t>questionnements des citoyens.</a:t>
            </a:r>
            <a:endParaRPr lang="fr-FR"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502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2509" y="1280160"/>
            <a:ext cx="10545240" cy="3367146"/>
          </a:xfrm>
        </p:spPr>
        <p:txBody>
          <a:bodyPr>
            <a:noAutofit/>
          </a:bodyPr>
          <a:lstStyle/>
          <a:p>
            <a:pPr marL="0" indent="0" algn="ctr">
              <a:buNone/>
            </a:pPr>
            <a:endParaRPr lang="fr-FR"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fr-FR" sz="36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600" b="1" dirty="0" smtClean="0">
                <a:latin typeface="Times New Roman" panose="02020603050405020304" pitchFamily="18" charset="0"/>
                <a:ea typeface="Calibri" panose="020F0502020204030204" pitchFamily="34" charset="0"/>
                <a:cs typeface="Times New Roman" panose="02020603050405020304" pitchFamily="18" charset="0"/>
              </a:rPr>
              <a:t>Rapport de la Convention citoyenne Fin mars 2023</a:t>
            </a:r>
          </a:p>
          <a:p>
            <a:pPr algn="ctr"/>
            <a:r>
              <a:rPr lang="fr-FR" sz="3600" b="1" dirty="0" smtClean="0">
                <a:latin typeface="Times New Roman" panose="02020603050405020304" pitchFamily="18" charset="0"/>
                <a:ea typeface="Calibri" panose="020F0502020204030204" pitchFamily="34" charset="0"/>
                <a:cs typeface="Times New Roman" panose="02020603050405020304" pitchFamily="18" charset="0"/>
              </a:rPr>
              <a:t>Avis du CESE Fin avril 2023</a:t>
            </a:r>
            <a:endParaRPr lang="fr-FR"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600" b="1" dirty="0" smtClean="0">
                <a:latin typeface="Times New Roman" panose="02020603050405020304" pitchFamily="18" charset="0"/>
                <a:ea typeface="Calibri" panose="020F0502020204030204" pitchFamily="34" charset="0"/>
                <a:cs typeface="Times New Roman" panose="02020603050405020304" pitchFamily="18" charset="0"/>
              </a:rPr>
              <a:t>L’ensemble </a:t>
            </a:r>
            <a:r>
              <a:rPr lang="fr-FR" sz="3600" b="1" dirty="0">
                <a:latin typeface="Times New Roman" panose="02020603050405020304" pitchFamily="18" charset="0"/>
                <a:ea typeface="Calibri" panose="020F0502020204030204" pitchFamily="34" charset="0"/>
                <a:cs typeface="Times New Roman" panose="02020603050405020304" pitchFamily="18" charset="0"/>
              </a:rPr>
              <a:t>de ces travaux pourrait permettre d’envisager les précisions et évolutions de notre cadre légal d’ici à la fin de l’année 2023.</a:t>
            </a:r>
            <a:endParaRPr lang="fr-FR" sz="36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AB0F5BE1-E64A-8144-A723-FD6DF1BB23B7}"/>
              </a:ext>
            </a:extLst>
          </p:cNvPr>
          <p:cNvPicPr>
            <a:picLocks noChangeAspect="1"/>
          </p:cNvPicPr>
          <p:nvPr/>
        </p:nvPicPr>
        <p:blipFill rotWithShape="1">
          <a:blip r:embed="rId2"/>
          <a:srcRect l="11606" t="25614" r="12077" b="23573"/>
          <a:stretch/>
        </p:blipFill>
        <p:spPr>
          <a:xfrm>
            <a:off x="533129" y="542627"/>
            <a:ext cx="3329251" cy="1150852"/>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5206" b="28968"/>
          <a:stretch/>
        </p:blipFill>
        <p:spPr>
          <a:xfrm>
            <a:off x="2197754" y="5394959"/>
            <a:ext cx="7260057" cy="1463041"/>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t="21069" b="21924"/>
          <a:stretch/>
        </p:blipFill>
        <p:spPr>
          <a:xfrm>
            <a:off x="6371756" y="249373"/>
            <a:ext cx="5561905" cy="1737360"/>
          </a:xfrm>
          <a:prstGeom prst="rect">
            <a:avLst/>
          </a:prstGeom>
        </p:spPr>
      </p:pic>
    </p:spTree>
    <p:extLst>
      <p:ext uri="{BB962C8B-B14F-4D97-AF65-F5344CB8AC3E}">
        <p14:creationId xmlns:p14="http://schemas.microsoft.com/office/powerpoint/2010/main" val="3747606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r>
              <a:rPr lang="fr-FR" sz="19900" b="1" dirty="0" smtClean="0"/>
              <a:t>BACK UP</a:t>
            </a:r>
            <a:endParaRPr lang="fr-FR" sz="19900" b="1" dirty="0"/>
          </a:p>
        </p:txBody>
      </p:sp>
    </p:spTree>
    <p:extLst>
      <p:ext uri="{BB962C8B-B14F-4D97-AF65-F5344CB8AC3E}">
        <p14:creationId xmlns:p14="http://schemas.microsoft.com/office/powerpoint/2010/main" val="1012287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7290" y="326488"/>
            <a:ext cx="8874303" cy="4543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Que sont les directives anticipées ? </a:t>
            </a:r>
            <a:endParaRPr lang="fr-FR" sz="3200" i="1"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47290" y="979468"/>
            <a:ext cx="8699641" cy="5693866"/>
          </a:xfrm>
          <a:prstGeom prst="rect">
            <a:avLst/>
          </a:prstGeom>
        </p:spPr>
        <p:txBody>
          <a:bodyPr wrap="square">
            <a:spAutoFit/>
          </a:bodyPr>
          <a:lstStyle/>
          <a:p>
            <a:pPr algn="just"/>
            <a:r>
              <a:rPr lang="fr-FR" sz="2800" b="1" dirty="0">
                <a:latin typeface="Times New Roman" panose="02020603050405020304" pitchFamily="18" charset="0"/>
                <a:cs typeface="Times New Roman" panose="02020603050405020304" pitchFamily="18" charset="0"/>
              </a:rPr>
              <a:t>Les directives anticipées sont des instructions écrites données à l’avance par une personne majeure et consciente, pour le cas où elle serait, un jour, dans l’incapacité d’exprimer sa volonté, suite à un accident ou une maladie. </a:t>
            </a:r>
            <a:r>
              <a:rPr lang="fr-FR" sz="2800" dirty="0" smtClean="0">
                <a:latin typeface="Times New Roman" panose="02020603050405020304" pitchFamily="18" charset="0"/>
                <a:cs typeface="Times New Roman" panose="02020603050405020304" pitchFamily="18" charset="0"/>
              </a:rPr>
              <a:t>Elles </a:t>
            </a:r>
            <a:r>
              <a:rPr lang="fr-FR" sz="2800" dirty="0">
                <a:latin typeface="Times New Roman" panose="02020603050405020304" pitchFamily="18" charset="0"/>
                <a:cs typeface="Times New Roman" panose="02020603050405020304" pitchFamily="18" charset="0"/>
              </a:rPr>
              <a:t>s’imposent au médecin, sauf en cas d’urgence vitale ou dans le cas où elles apparaissent manifestement inappropriées </a:t>
            </a:r>
            <a:r>
              <a:rPr lang="fr-FR" sz="2800" dirty="0" smtClean="0">
                <a:latin typeface="Times New Roman" panose="02020603050405020304" pitchFamily="18" charset="0"/>
                <a:cs typeface="Times New Roman" panose="02020603050405020304" pitchFamily="18" charset="0"/>
              </a:rPr>
              <a:t>à </a:t>
            </a:r>
            <a:r>
              <a:rPr lang="fr-FR" sz="2800" dirty="0">
                <a:latin typeface="Times New Roman" panose="02020603050405020304" pitchFamily="18" charset="0"/>
                <a:cs typeface="Times New Roman" panose="02020603050405020304" pitchFamily="18" charset="0"/>
              </a:rPr>
              <a:t>la situation médicale. </a:t>
            </a:r>
            <a:r>
              <a:rPr lang="fr-FR" sz="2800" b="1" dirty="0">
                <a:latin typeface="Times New Roman" panose="02020603050405020304" pitchFamily="18" charset="0"/>
                <a:cs typeface="Times New Roman" panose="02020603050405020304" pitchFamily="18" charset="0"/>
              </a:rPr>
              <a:t>Elles sont révisables et révocables à tout moment par le patient. </a:t>
            </a:r>
            <a:r>
              <a:rPr lang="fr-FR" sz="2800" dirty="0">
                <a:latin typeface="Times New Roman" panose="02020603050405020304" pitchFamily="18" charset="0"/>
                <a:cs typeface="Times New Roman" panose="02020603050405020304" pitchFamily="18" charset="0"/>
              </a:rPr>
              <a:t>S’il souhaite passer outre les directives anticipées, le médecin doit engager une procédure </a:t>
            </a:r>
            <a:r>
              <a:rPr lang="fr-FR" sz="2800" dirty="0" smtClean="0">
                <a:latin typeface="Times New Roman" panose="02020603050405020304" pitchFamily="18" charset="0"/>
                <a:cs typeface="Times New Roman" panose="02020603050405020304" pitchFamily="18" charset="0"/>
              </a:rPr>
              <a:t>collégiale. </a:t>
            </a:r>
            <a:r>
              <a:rPr lang="fr-FR" sz="2800" b="1" dirty="0">
                <a:latin typeface="Times New Roman" panose="02020603050405020304" pitchFamily="18" charset="0"/>
                <a:cs typeface="Times New Roman" panose="02020603050405020304" pitchFamily="18" charset="0"/>
              </a:rPr>
              <a:t>Lorsque la personne ne peut pas rédiger elle-même ses directives anticipées, quelqu’un peut le faire pour elle, en présence de deux témoins. </a:t>
            </a:r>
          </a:p>
        </p:txBody>
      </p:sp>
      <p:sp>
        <p:nvSpPr>
          <p:cNvPr id="9" name="ZoneTexte 8"/>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10"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22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770579" y="2020834"/>
            <a:ext cx="9120027" cy="4351338"/>
          </a:xfrm>
        </p:spPr>
        <p:txBody>
          <a:bodyPr>
            <a:normAutofit/>
          </a:bodyPr>
          <a:lstStyle/>
          <a:p>
            <a:pPr algn="just"/>
            <a:r>
              <a:rPr lang="fr-FR" b="1" dirty="0">
                <a:latin typeface="Times New Roman" panose="02020603050405020304" pitchFamily="18" charset="0"/>
                <a:cs typeface="Times New Roman" panose="02020603050405020304" pitchFamily="18" charset="0"/>
              </a:rPr>
              <a:t>Oui, c’est ce qui est prévu par la loi. Leur contenu prime sur les avis et témoignages des personnes de l’entourage. </a:t>
            </a:r>
          </a:p>
          <a:p>
            <a:pPr algn="just"/>
            <a:r>
              <a:rPr lang="fr-FR" dirty="0">
                <a:latin typeface="Times New Roman" panose="02020603050405020304" pitchFamily="18" charset="0"/>
                <a:cs typeface="Times New Roman" panose="02020603050405020304" pitchFamily="18" charset="0"/>
              </a:rPr>
              <a:t>Toutefois, le médecin peut refuser de les appliquer dans deux </a:t>
            </a:r>
            <a:r>
              <a:rPr lang="fr-FR" dirty="0" smtClean="0">
                <a:latin typeface="Times New Roman" panose="02020603050405020304" pitchFamily="18" charset="0"/>
                <a:cs typeface="Times New Roman" panose="02020603050405020304" pitchFamily="18" charset="0"/>
              </a:rPr>
              <a:t>situations suivantes  </a:t>
            </a:r>
            <a:r>
              <a:rPr lang="fr-F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fr-FR" b="1" dirty="0">
                <a:latin typeface="Times New Roman" panose="02020603050405020304" pitchFamily="18" charset="0"/>
                <a:cs typeface="Times New Roman" panose="02020603050405020304" pitchFamily="18" charset="0"/>
              </a:rPr>
              <a:t> En cas d’urgence vitale ; </a:t>
            </a:r>
          </a:p>
          <a:p>
            <a:pPr algn="just">
              <a:buFont typeface="Wingdings" panose="05000000000000000000" pitchFamily="2" charset="2"/>
              <a:buChar char="Ø"/>
            </a:pPr>
            <a:r>
              <a:rPr lang="fr-FR" b="1" dirty="0">
                <a:latin typeface="Times New Roman" panose="02020603050405020304" pitchFamily="18" charset="0"/>
                <a:cs typeface="Times New Roman" panose="02020603050405020304" pitchFamily="18" charset="0"/>
              </a:rPr>
              <a:t> Quand les directives anticipées lui apparaissent inappropriées ou non conformes à la situation médicale du patient. </a:t>
            </a:r>
          </a:p>
          <a:p>
            <a:pPr algn="just"/>
            <a:endParaRPr lang="fr-FR"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770580" y="320020"/>
            <a:ext cx="8874303" cy="8409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Le médecin est-il obligé de respecter les directives anticipées ? </a:t>
            </a:r>
            <a:endParaRPr lang="fr-FR" sz="3200" i="1" dirty="0">
              <a:solidFill>
                <a:srgbClr val="7030A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700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658848" y="2011582"/>
            <a:ext cx="8907803" cy="4351338"/>
          </a:xfrm>
        </p:spPr>
        <p:txBody>
          <a:bodyPr>
            <a:normAutofit/>
          </a:bodyPr>
          <a:lstStyle/>
          <a:p>
            <a:pPr marL="0" indent="0" algn="just">
              <a:buNone/>
            </a:pPr>
            <a:r>
              <a:rPr lang="fr-FR" sz="3200" b="1" dirty="0">
                <a:latin typeface="Times New Roman" panose="02020603050405020304" pitchFamily="18" charset="0"/>
                <a:cs typeface="Times New Roman" panose="02020603050405020304" pitchFamily="18" charset="0"/>
              </a:rPr>
              <a:t>Les directives anticipées peuvent être rédigées à n’importe quel moment de la vie. Une fois écrites, elles restent valables sans limitation de temps. </a:t>
            </a:r>
            <a:r>
              <a:rPr lang="fr-FR" sz="3200" dirty="0">
                <a:latin typeface="Times New Roman" panose="02020603050405020304" pitchFamily="18" charset="0"/>
                <a:cs typeface="Times New Roman" panose="02020603050405020304" pitchFamily="18" charset="0"/>
              </a:rPr>
              <a:t>Mais elles peuvent être modifiées ou annulées à tout moment. Un modèle (non obligatoire) a été élaboré. Il est accessible sur le site du ministère de la santé. Mais les directives anticipées peuvent aussi être écrites sur papier libre. </a:t>
            </a:r>
          </a:p>
        </p:txBody>
      </p:sp>
      <p:sp>
        <p:nvSpPr>
          <p:cNvPr id="4" name="Rectangle 3"/>
          <p:cNvSpPr/>
          <p:nvPr/>
        </p:nvSpPr>
        <p:spPr>
          <a:xfrm>
            <a:off x="1658848" y="490873"/>
            <a:ext cx="8874303" cy="13255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Quand et sur quel support peut-on rédiger des directives anticipées ? Sont-elles modifiables par la suite ? </a:t>
            </a:r>
            <a:endParaRPr lang="fr-FR" sz="3200" i="1" dirty="0">
              <a:solidFill>
                <a:srgbClr val="7030A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994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719848" y="1785523"/>
            <a:ext cx="8903629" cy="4351338"/>
          </a:xfrm>
        </p:spPr>
        <p:txBody>
          <a:bodyPr>
            <a:normAutofit/>
          </a:bodyPr>
          <a:lstStyle/>
          <a:p>
            <a:pPr marL="0" indent="0" algn="just">
              <a:buNone/>
            </a:pPr>
            <a:r>
              <a:rPr lang="fr-FR" sz="3200" dirty="0">
                <a:latin typeface="Times New Roman" panose="02020603050405020304" pitchFamily="18" charset="0"/>
                <a:cs typeface="Times New Roman" panose="02020603050405020304" pitchFamily="18" charset="0"/>
              </a:rPr>
              <a:t>Il est utile de faire savoir autour de soi que l’on a écrit des directives anticipées et de faire en sorte qu’elles soient facilement accessibles. </a:t>
            </a:r>
            <a:r>
              <a:rPr lang="fr-FR" sz="3200" b="1" dirty="0">
                <a:latin typeface="Times New Roman" panose="02020603050405020304" pitchFamily="18" charset="0"/>
                <a:cs typeface="Times New Roman" panose="02020603050405020304" pitchFamily="18" charset="0"/>
              </a:rPr>
              <a:t>Pas besoin de les confier à son notaire. En revanche, cela paraît une bonne idée d’en donner un exemplaire à sa personne de confiance, à son médecin traitant, à un proche. </a:t>
            </a:r>
            <a:r>
              <a:rPr lang="fr-FR" sz="3200" dirty="0">
                <a:latin typeface="Times New Roman" panose="02020603050405020304" pitchFamily="18" charset="0"/>
                <a:cs typeface="Times New Roman" panose="02020603050405020304" pitchFamily="18" charset="0"/>
              </a:rPr>
              <a:t>On peut aussi utilement en conserver un exemplaire sur soi. </a:t>
            </a:r>
          </a:p>
        </p:txBody>
      </p:sp>
      <p:sp>
        <p:nvSpPr>
          <p:cNvPr id="4" name="Rectangle 3"/>
          <p:cNvSpPr/>
          <p:nvPr/>
        </p:nvSpPr>
        <p:spPr>
          <a:xfrm>
            <a:off x="1647288" y="630994"/>
            <a:ext cx="8874303" cy="1059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Comment fait-on pour faire connaître ses directives anticipées ? </a:t>
            </a:r>
            <a:endParaRPr lang="fr-FR" sz="3200" i="1" dirty="0">
              <a:solidFill>
                <a:srgbClr val="7030A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46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765625"/>
            <a:ext cx="9144000" cy="1899480"/>
          </a:xfrm>
          <a:prstGeom prst="rect">
            <a:avLst/>
          </a:prstGeom>
          <a:solidFill>
            <a:srgbClr val="F7E1FF"/>
          </a:solidFill>
          <a:ln>
            <a:solidFill>
              <a:srgbClr val="FFF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97"/>
          </a:p>
        </p:txBody>
      </p:sp>
      <p:sp>
        <p:nvSpPr>
          <p:cNvPr id="2" name="Titre 1"/>
          <p:cNvSpPr>
            <a:spLocks noGrp="1"/>
          </p:cNvSpPr>
          <p:nvPr>
            <p:ph type="title"/>
          </p:nvPr>
        </p:nvSpPr>
        <p:spPr>
          <a:xfrm>
            <a:off x="2067197" y="1023720"/>
            <a:ext cx="7886700" cy="1325563"/>
          </a:xfrm>
        </p:spPr>
        <p:txBody>
          <a:bodyPr>
            <a:noAutofit/>
          </a:bodyPr>
          <a:lstStyle/>
          <a:p>
            <a:pPr algn="ctr"/>
            <a:r>
              <a:rPr lang="fr-FR" sz="7200" dirty="0">
                <a:solidFill>
                  <a:srgbClr val="7030A0"/>
                </a:solidFill>
                <a:latin typeface="Times New Roman" panose="02020603050405020304" pitchFamily="18" charset="0"/>
                <a:cs typeface="Times New Roman" panose="02020603050405020304" pitchFamily="18" charset="0"/>
              </a:rPr>
              <a:t>I. La bioéthique : de quoi parle t-on ?</a:t>
            </a:r>
          </a:p>
        </p:txBody>
      </p:sp>
      <p:pic>
        <p:nvPicPr>
          <p:cNvPr id="6"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276996" y="1"/>
            <a:ext cx="1580405" cy="9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701" y="2665105"/>
            <a:ext cx="2754525" cy="4192895"/>
          </a:xfrm>
          <a:prstGeom prst="rect">
            <a:avLst/>
          </a:prstGeom>
        </p:spPr>
      </p:pic>
      <p:pic>
        <p:nvPicPr>
          <p:cNvPr id="7" name="Image 6"/>
          <p:cNvPicPr>
            <a:picLocks noChangeAspect="1"/>
          </p:cNvPicPr>
          <p:nvPr/>
        </p:nvPicPr>
        <p:blipFill rotWithShape="1">
          <a:blip r:embed="rId4"/>
          <a:srcRect l="42519" t="22498" r="34233" b="41753"/>
          <a:stretch/>
        </p:blipFill>
        <p:spPr>
          <a:xfrm>
            <a:off x="2067198" y="2665105"/>
            <a:ext cx="4805551" cy="4156394"/>
          </a:xfrm>
          <a:prstGeom prst="rect">
            <a:avLst/>
          </a:prstGeom>
        </p:spPr>
      </p:pic>
    </p:spTree>
    <p:extLst>
      <p:ext uri="{BB962C8B-B14F-4D97-AF65-F5344CB8AC3E}">
        <p14:creationId xmlns:p14="http://schemas.microsoft.com/office/powerpoint/2010/main" val="384335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771220" y="1914009"/>
            <a:ext cx="8841984" cy="4351338"/>
          </a:xfrm>
        </p:spPr>
        <p:txBody>
          <a:bodyPr>
            <a:normAutofit/>
          </a:bodyPr>
          <a:lstStyle/>
          <a:p>
            <a:pPr marL="0" indent="0" algn="just">
              <a:buNone/>
            </a:pPr>
            <a:r>
              <a:rPr lang="fr-FR" sz="3200" b="1" dirty="0">
                <a:latin typeface="Times New Roman" panose="02020603050405020304" pitchFamily="18" charset="0"/>
                <a:cs typeface="Times New Roman" panose="02020603050405020304" pitchFamily="18" charset="0"/>
              </a:rPr>
              <a:t>Non absolument pas.</a:t>
            </a:r>
            <a:r>
              <a:rPr lang="fr-FR" sz="3200" dirty="0">
                <a:latin typeface="Times New Roman" panose="02020603050405020304" pitchFamily="18" charset="0"/>
                <a:cs typeface="Times New Roman" panose="02020603050405020304" pitchFamily="18" charset="0"/>
              </a:rPr>
              <a:t> Du reste, la plupart d’entre nous garderont jusqu’au terme de leur existence la faculté d’exprimer clairement quelles décisions médicales ils souhaitent que l’on prenne les concernant. S’ils ont écrit des directives anticipées, celles-ci ne seront peut-être jamais utilisées. Mais y réfléchir, c’est déjà prendre conscience des questions pas toujours faciles à se poser à propos de ce que l’on attend de la médecine à ce moment de la vie. </a:t>
            </a:r>
          </a:p>
        </p:txBody>
      </p:sp>
      <p:sp>
        <p:nvSpPr>
          <p:cNvPr id="4" name="Rectangle 3"/>
          <p:cNvSpPr/>
          <p:nvPr/>
        </p:nvSpPr>
        <p:spPr>
          <a:xfrm>
            <a:off x="1658848" y="360854"/>
            <a:ext cx="8874303" cy="707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Est-il obligatoire d’écrire des directives anticipées ? </a:t>
            </a:r>
            <a:endParaRPr lang="fr-FR" sz="3600" i="1" dirty="0">
              <a:solidFill>
                <a:srgbClr val="7030A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596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647288" y="1914009"/>
            <a:ext cx="9007013" cy="4351338"/>
          </a:xfrm>
        </p:spPr>
        <p:txBody>
          <a:bodyPr>
            <a:normAutofit/>
          </a:bodyPr>
          <a:lstStyle/>
          <a:p>
            <a:pPr marL="0" indent="0" algn="just">
              <a:buNone/>
            </a:pPr>
            <a:r>
              <a:rPr lang="fr-FR" sz="3200" dirty="0">
                <a:latin typeface="Times New Roman" panose="02020603050405020304" pitchFamily="18" charset="0"/>
                <a:cs typeface="Times New Roman" panose="02020603050405020304" pitchFamily="18" charset="0"/>
              </a:rPr>
              <a:t>Si la personne est hors d’état d’exprimer sa volonté et qu’elle n’a pas rédigé de directives anticipées, </a:t>
            </a:r>
            <a:r>
              <a:rPr lang="fr-FR" sz="3200" b="1" dirty="0">
                <a:latin typeface="Times New Roman" panose="02020603050405020304" pitchFamily="18" charset="0"/>
                <a:cs typeface="Times New Roman" panose="02020603050405020304" pitchFamily="18" charset="0"/>
              </a:rPr>
              <a:t>le médecin interrogera la personne de </a:t>
            </a:r>
            <a:r>
              <a:rPr lang="fr-FR" sz="3200" b="1" dirty="0" smtClean="0">
                <a:latin typeface="Times New Roman" panose="02020603050405020304" pitchFamily="18" charset="0"/>
                <a:cs typeface="Times New Roman" panose="02020603050405020304" pitchFamily="18" charset="0"/>
              </a:rPr>
              <a:t>confiance</a:t>
            </a:r>
            <a:r>
              <a:rPr lang="fr-FR" sz="3200" dirty="0" smtClean="0">
                <a:latin typeface="Times New Roman" panose="02020603050405020304" pitchFamily="18" charset="0"/>
                <a:cs typeface="Times New Roman" panose="02020603050405020304" pitchFamily="18" charset="0"/>
              </a:rPr>
              <a:t>.</a:t>
            </a:r>
          </a:p>
          <a:p>
            <a:pPr marL="0" indent="0" algn="just">
              <a:buNone/>
            </a:pPr>
            <a:r>
              <a:rPr lang="fr-FR" sz="3200" dirty="0" smtClean="0">
                <a:latin typeface="Times New Roman" panose="02020603050405020304" pitchFamily="18" charset="0"/>
                <a:cs typeface="Times New Roman" panose="02020603050405020304" pitchFamily="18" charset="0"/>
              </a:rPr>
              <a:t>Faute </a:t>
            </a:r>
            <a:r>
              <a:rPr lang="fr-FR" sz="3200" dirty="0">
                <a:latin typeface="Times New Roman" panose="02020603050405020304" pitchFamily="18" charset="0"/>
                <a:cs typeface="Times New Roman" panose="02020603050405020304" pitchFamily="18" charset="0"/>
              </a:rPr>
              <a:t>de personne de confiance, le médecin se tournera vers la famille ou les proches. Il ne s’agit pas de recueillir leur avis personnel mais de les faire témoigner sur ce que la personne aurait souhaité qu’il soit fait en pareilles circonstances. </a:t>
            </a:r>
          </a:p>
        </p:txBody>
      </p:sp>
      <p:sp>
        <p:nvSpPr>
          <p:cNvPr id="4" name="Rectangle 3"/>
          <p:cNvSpPr/>
          <p:nvPr/>
        </p:nvSpPr>
        <p:spPr>
          <a:xfrm>
            <a:off x="1647288" y="360853"/>
            <a:ext cx="8874303" cy="11494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Que se passe-t-il lorsqu’une personne n’a pas rédigé de directives anticipées ? </a:t>
            </a:r>
            <a:endParaRPr lang="fr-FR" sz="4000" i="1" dirty="0">
              <a:solidFill>
                <a:srgbClr val="7030A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840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628345" y="1604306"/>
            <a:ext cx="8874303" cy="4351338"/>
          </a:xfrm>
        </p:spPr>
        <p:txBody>
          <a:bodyPr>
            <a:noAutofit/>
          </a:bodyPr>
          <a:lstStyle/>
          <a:p>
            <a:pPr marL="0" indent="0" algn="just">
              <a:lnSpc>
                <a:spcPct val="110000"/>
              </a:lnSpc>
              <a:buNone/>
            </a:pPr>
            <a:r>
              <a:rPr lang="fr-FR" sz="2400" b="1" dirty="0">
                <a:latin typeface="Times New Roman" panose="02020603050405020304" pitchFamily="18" charset="0"/>
                <a:cs typeface="Times New Roman" panose="02020603050405020304" pitchFamily="18" charset="0"/>
              </a:rPr>
              <a:t>Depuis </a:t>
            </a:r>
            <a:r>
              <a:rPr lang="fr-FR" sz="2400" b="1" dirty="0" smtClean="0">
                <a:latin typeface="Times New Roman" panose="02020603050405020304" pitchFamily="18" charset="0"/>
                <a:cs typeface="Times New Roman" panose="02020603050405020304" pitchFamily="18" charset="0"/>
              </a:rPr>
              <a:t>la </a:t>
            </a:r>
            <a:r>
              <a:rPr lang="fr-FR" sz="2400" b="1" dirty="0">
                <a:latin typeface="Times New Roman" panose="02020603050405020304" pitchFamily="18" charset="0"/>
                <a:cs typeface="Times New Roman" panose="02020603050405020304" pitchFamily="18" charset="0"/>
              </a:rPr>
              <a:t>loi </a:t>
            </a:r>
            <a:r>
              <a:rPr lang="fr-FR" sz="2400" b="1" dirty="0" smtClean="0">
                <a:latin typeface="Times New Roman" panose="02020603050405020304" pitchFamily="18" charset="0"/>
                <a:cs typeface="Times New Roman" panose="02020603050405020304" pitchFamily="18" charset="0"/>
              </a:rPr>
              <a:t>Kouchner (2022), </a:t>
            </a:r>
            <a:r>
              <a:rPr lang="fr-FR" sz="2400" b="1" dirty="0">
                <a:latin typeface="Times New Roman" panose="02020603050405020304" pitchFamily="18" charset="0"/>
                <a:cs typeface="Times New Roman" panose="02020603050405020304" pitchFamily="18" charset="0"/>
              </a:rPr>
              <a:t>relative aux droits des malades, toute personne ayant recours au système de santé a le droit de se faire accompagner par une « personne de confiance » </a:t>
            </a:r>
            <a:r>
              <a:rPr lang="fr-FR" sz="2400" dirty="0">
                <a:latin typeface="Times New Roman" panose="02020603050405020304" pitchFamily="18" charset="0"/>
                <a:cs typeface="Times New Roman" panose="02020603050405020304" pitchFamily="18" charset="0"/>
              </a:rPr>
              <a:t>: parent, proche ou médecin traitant. Cette personne doit être désignée formellement par écrit. Si le patient le souhaite, sa personne de confiance peut l’accompagner dans toute démarche et tout entretien médical afin de l’aider dans ses décisions. En retour, </a:t>
            </a:r>
            <a:r>
              <a:rPr lang="fr-FR" sz="2400" b="1" dirty="0">
                <a:latin typeface="Times New Roman" panose="02020603050405020304" pitchFamily="18" charset="0"/>
                <a:cs typeface="Times New Roman" panose="02020603050405020304" pitchFamily="18" charset="0"/>
              </a:rPr>
              <a:t>les médecins ont le devoir de la consulter sur ce qu’aurait été la volonté du patient, lorsqu’il est devenu hors d’état de s’exprimer par lui-même. </a:t>
            </a:r>
            <a:r>
              <a:rPr lang="fr-FR" sz="2400" b="1" dirty="0" smtClean="0">
                <a:latin typeface="Times New Roman" panose="02020603050405020304" pitchFamily="18" charset="0"/>
                <a:cs typeface="Times New Roman" panose="02020603050405020304" pitchFamily="18" charset="0"/>
              </a:rPr>
              <a:t>En </a:t>
            </a:r>
            <a:r>
              <a:rPr lang="fr-FR" sz="2400" b="1" dirty="0">
                <a:latin typeface="Times New Roman" panose="02020603050405020304" pitchFamily="18" charset="0"/>
                <a:cs typeface="Times New Roman" panose="02020603050405020304" pitchFamily="18" charset="0"/>
              </a:rPr>
              <a:t>l’absence de directives anticipées, son témoignage prévaut sur tout autre (famille ou proche). </a:t>
            </a:r>
          </a:p>
        </p:txBody>
      </p:sp>
      <p:sp>
        <p:nvSpPr>
          <p:cNvPr id="4" name="Rectangle 3"/>
          <p:cNvSpPr/>
          <p:nvPr/>
        </p:nvSpPr>
        <p:spPr>
          <a:xfrm>
            <a:off x="1628345" y="449777"/>
            <a:ext cx="8874303" cy="9475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Qu’est-ce qu’une personne de confiance et quel est son rôle ? </a:t>
            </a:r>
            <a:endParaRPr lang="fr-FR" sz="4400" i="1" dirty="0">
              <a:solidFill>
                <a:srgbClr val="7030A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49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226" y="1234877"/>
            <a:ext cx="11213554" cy="5282429"/>
          </a:xfrm>
        </p:spPr>
        <p:txBody>
          <a:bodyPr>
            <a:noAutofit/>
          </a:bodyPr>
          <a:lstStyle/>
          <a:p>
            <a:pPr algn="just"/>
            <a:r>
              <a:rPr lang="fr-FR" sz="2400" b="1" dirty="0">
                <a:latin typeface="Times New Roman" panose="02020603050405020304" pitchFamily="18" charset="0"/>
                <a:cs typeface="Times New Roman" panose="02020603050405020304" pitchFamily="18" charset="0"/>
              </a:rPr>
              <a:t>L’obstination déraisonnable est un vocable qui désigne l’ancien acharnement thérapeutique. </a:t>
            </a:r>
          </a:p>
          <a:p>
            <a:pPr algn="just"/>
            <a:r>
              <a:rPr lang="fr-FR" sz="2400" b="1" dirty="0">
                <a:solidFill>
                  <a:srgbClr val="7030A0"/>
                </a:solidFill>
                <a:latin typeface="Times New Roman" panose="02020603050405020304" pitchFamily="18" charset="0"/>
                <a:cs typeface="Times New Roman" panose="02020603050405020304" pitchFamily="18" charset="0"/>
              </a:rPr>
              <a:t>La loi fait désormais devoir aux professionnels de santé de ne jamais faire preuve d’une obstination déraisonnable</a:t>
            </a:r>
            <a:r>
              <a:rPr lang="fr-FR" sz="2400" dirty="0">
                <a:latin typeface="Times New Roman" panose="02020603050405020304" pitchFamily="18" charset="0"/>
                <a:cs typeface="Times New Roman" panose="02020603050405020304" pitchFamily="18" charset="0"/>
              </a:rPr>
              <a:t>. À ce titre, le médecin peut envisager d’interrompre ou ne pas mettre en </a:t>
            </a:r>
            <a:r>
              <a:rPr lang="fr-FR" sz="2400" dirty="0" smtClean="0">
                <a:latin typeface="Times New Roman" panose="02020603050405020304" pitchFamily="18" charset="0"/>
                <a:cs typeface="Times New Roman" panose="02020603050405020304" pitchFamily="18" charset="0"/>
              </a:rPr>
              <a:t>œuvre </a:t>
            </a:r>
            <a:r>
              <a:rPr lang="fr-FR" sz="2400" dirty="0">
                <a:latin typeface="Times New Roman" panose="02020603050405020304" pitchFamily="18" charset="0"/>
                <a:cs typeface="Times New Roman" panose="02020603050405020304" pitchFamily="18" charset="0"/>
              </a:rPr>
              <a:t>des traitements qui sont inutiles, disproportionnés ou n’ayant comme finalité que le seul maintien artificiel de la vie. En retour, le patient a le droit de refuser tout traitement et notamment tout traitement dont il considèrerait qu’il constitue obstination déraisonnable. </a:t>
            </a:r>
            <a:endParaRPr lang="fr-FR" sz="2400" dirty="0" smtClean="0">
              <a:latin typeface="Times New Roman" panose="02020603050405020304" pitchFamily="18" charset="0"/>
              <a:cs typeface="Times New Roman" panose="02020603050405020304" pitchFamily="18" charset="0"/>
            </a:endParaRPr>
          </a:p>
          <a:p>
            <a:pPr algn="just"/>
            <a:r>
              <a:rPr lang="fr-FR" sz="2400" b="1" dirty="0" smtClean="0">
                <a:solidFill>
                  <a:srgbClr val="7030A0"/>
                </a:solidFill>
                <a:latin typeface="Times New Roman" panose="02020603050405020304" pitchFamily="18" charset="0"/>
                <a:cs typeface="Times New Roman" panose="02020603050405020304" pitchFamily="18" charset="0"/>
              </a:rPr>
              <a:t>Dans </a:t>
            </a:r>
            <a:r>
              <a:rPr lang="fr-FR" sz="2400" b="1" dirty="0">
                <a:solidFill>
                  <a:srgbClr val="7030A0"/>
                </a:solidFill>
                <a:latin typeface="Times New Roman" panose="02020603050405020304" pitchFamily="18" charset="0"/>
                <a:cs typeface="Times New Roman" panose="02020603050405020304" pitchFamily="18" charset="0"/>
              </a:rPr>
              <a:t>les cas où la personne est hors d’état d’exprimer sa volonté, le médecin doit déclencher une procédure collégiale avant d’interrompre ou de ne pas mettre en </a:t>
            </a:r>
            <a:r>
              <a:rPr lang="fr-FR" sz="2400" b="1" dirty="0" err="1">
                <a:solidFill>
                  <a:srgbClr val="7030A0"/>
                </a:solidFill>
                <a:latin typeface="Times New Roman" panose="02020603050405020304" pitchFamily="18" charset="0"/>
                <a:cs typeface="Times New Roman" panose="02020603050405020304" pitchFamily="18" charset="0"/>
              </a:rPr>
              <a:t>oeuvre</a:t>
            </a:r>
            <a:r>
              <a:rPr lang="fr-FR" sz="2400" b="1" dirty="0">
                <a:solidFill>
                  <a:srgbClr val="7030A0"/>
                </a:solidFill>
                <a:latin typeface="Times New Roman" panose="02020603050405020304" pitchFamily="18" charset="0"/>
                <a:cs typeface="Times New Roman" panose="02020603050405020304" pitchFamily="18" charset="0"/>
              </a:rPr>
              <a:t> des traitements </a:t>
            </a:r>
            <a:r>
              <a:rPr lang="fr-FR" sz="2400" dirty="0">
                <a:latin typeface="Times New Roman" panose="02020603050405020304" pitchFamily="18" charset="0"/>
                <a:cs typeface="Times New Roman" panose="02020603050405020304" pitchFamily="18" charset="0"/>
              </a:rPr>
              <a:t>au titre de son devoir de non-obstination déraisonnable. </a:t>
            </a:r>
            <a:endParaRPr lang="fr-FR" sz="2400" dirty="0" smtClean="0">
              <a:latin typeface="Times New Roman" panose="02020603050405020304" pitchFamily="18" charset="0"/>
              <a:cs typeface="Times New Roman" panose="02020603050405020304" pitchFamily="18" charset="0"/>
            </a:endParaRPr>
          </a:p>
          <a:p>
            <a:pPr algn="just"/>
            <a:r>
              <a:rPr lang="fr-FR" sz="2400" b="1" dirty="0" smtClean="0">
                <a:latin typeface="Times New Roman" panose="02020603050405020304" pitchFamily="18" charset="0"/>
                <a:cs typeface="Times New Roman" panose="02020603050405020304" pitchFamily="18" charset="0"/>
              </a:rPr>
              <a:t>Depuis </a:t>
            </a:r>
            <a:r>
              <a:rPr lang="fr-FR" sz="2400" b="1" dirty="0">
                <a:latin typeface="Times New Roman" panose="02020603050405020304" pitchFamily="18" charset="0"/>
                <a:cs typeface="Times New Roman" panose="02020603050405020304" pitchFamily="18" charset="0"/>
              </a:rPr>
              <a:t>2016, la loi précise explicitement que l’alimentation et l’hydratation artificielles sont des traitements qui peuvent être arrêtés au même titre que tout autre, au nom de la non-obstination déraisonnable. </a:t>
            </a:r>
          </a:p>
        </p:txBody>
      </p:sp>
      <p:sp>
        <p:nvSpPr>
          <p:cNvPr id="4" name="Rectangle 3"/>
          <p:cNvSpPr/>
          <p:nvPr/>
        </p:nvSpPr>
        <p:spPr>
          <a:xfrm>
            <a:off x="1658848" y="332017"/>
            <a:ext cx="8874303" cy="707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Qu’est-ce que l’obstination déraisonnable ? </a:t>
            </a:r>
            <a:endParaRPr lang="fr-FR" sz="4400" i="1" dirty="0">
              <a:solidFill>
                <a:srgbClr val="7030A0"/>
              </a:solidFill>
              <a:latin typeface="Times New Roman" panose="02020603050405020304" pitchFamily="18" charset="0"/>
              <a:cs typeface="Times New Roman" panose="02020603050405020304" pitchFamily="18" charset="0"/>
            </a:endParaRPr>
          </a:p>
        </p:txBody>
      </p:sp>
      <p:pic>
        <p:nvPicPr>
          <p:cNvPr id="8"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019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658848" y="1772007"/>
            <a:ext cx="8730464" cy="4351338"/>
          </a:xfrm>
        </p:spPr>
        <p:txBody>
          <a:bodyPr>
            <a:noAutofit/>
          </a:bodyPr>
          <a:lstStyle/>
          <a:p>
            <a:pPr algn="just"/>
            <a:r>
              <a:rPr lang="fr-FR" b="1" dirty="0">
                <a:latin typeface="Times New Roman" panose="02020603050405020304" pitchFamily="18" charset="0"/>
                <a:cs typeface="Times New Roman" panose="02020603050405020304" pitchFamily="18" charset="0"/>
              </a:rPr>
              <a:t>La sédation profonde et continue jusqu’au décès consiste à plonger le patient dans un état d’inconscience – c’est-à-dire à l’endormir profondément, jusqu’à son décès. </a:t>
            </a:r>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r>
              <a:rPr lang="fr-FR" dirty="0" smtClean="0">
                <a:latin typeface="Times New Roman" panose="02020603050405020304" pitchFamily="18" charset="0"/>
                <a:cs typeface="Times New Roman" panose="02020603050405020304" pitchFamily="18" charset="0"/>
              </a:rPr>
              <a:t>Elle est </a:t>
            </a:r>
            <a:r>
              <a:rPr lang="fr-FR" dirty="0">
                <a:latin typeface="Times New Roman" panose="02020603050405020304" pitchFamily="18" charset="0"/>
                <a:cs typeface="Times New Roman" panose="02020603050405020304" pitchFamily="18" charset="0"/>
              </a:rPr>
              <a:t>toujours accompagnée d’un traitement analgésique puissant pour être assuré qu’il ne souffre pas. </a:t>
            </a:r>
          </a:p>
          <a:p>
            <a:pPr algn="just"/>
            <a:r>
              <a:rPr lang="fr-FR" dirty="0">
                <a:latin typeface="Times New Roman" panose="02020603050405020304" pitchFamily="18" charset="0"/>
                <a:cs typeface="Times New Roman" panose="02020603050405020304" pitchFamily="18" charset="0"/>
              </a:rPr>
              <a:t>Le patient ne peut avoir accès à une sédation profonde et continue jusqu’au décès que sous conditions rigoureuses, prévues par la loi. </a:t>
            </a:r>
            <a:endParaRPr lang="fr-FR"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658848" y="365124"/>
            <a:ext cx="8874303" cy="9602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rPr>
              <a:t>Qu’est-ce que la sédation profonde et continue jusqu’au décès ? </a:t>
            </a:r>
            <a:endParaRPr lang="fr-FR" sz="4800"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015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54112" y="1643865"/>
            <a:ext cx="11712540" cy="4351338"/>
          </a:xfrm>
        </p:spPr>
        <p:txBody>
          <a:bodyPr>
            <a:noAutofit/>
          </a:bodyPr>
          <a:lstStyle/>
          <a:p>
            <a:pPr algn="just"/>
            <a:r>
              <a:rPr lang="fr-FR" sz="2500" b="1" u="sng" dirty="0">
                <a:solidFill>
                  <a:srgbClr val="FF0000"/>
                </a:solidFill>
                <a:latin typeface="Times New Roman" panose="02020603050405020304" pitchFamily="18" charset="0"/>
                <a:cs typeface="Times New Roman" panose="02020603050405020304" pitchFamily="18" charset="0"/>
              </a:rPr>
              <a:t>La sédation profonde et continue jusqu’au décès est un droit du patient qui peut le demander dans deux situations : </a:t>
            </a:r>
            <a:endParaRPr lang="fr-FR" sz="2500" b="1" u="sng" dirty="0" smtClean="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500" b="1" dirty="0" smtClean="0">
                <a:solidFill>
                  <a:srgbClr val="7030A0"/>
                </a:solidFill>
                <a:latin typeface="Times New Roman" panose="02020603050405020304" pitchFamily="18" charset="0"/>
                <a:cs typeface="Times New Roman" panose="02020603050405020304" pitchFamily="18" charset="0"/>
              </a:rPr>
              <a:t>Soit </a:t>
            </a:r>
            <a:r>
              <a:rPr lang="fr-FR" sz="2500" b="1" dirty="0">
                <a:solidFill>
                  <a:srgbClr val="7030A0"/>
                </a:solidFill>
                <a:latin typeface="Times New Roman" panose="02020603050405020304" pitchFamily="18" charset="0"/>
                <a:cs typeface="Times New Roman" panose="02020603050405020304" pitchFamily="18" charset="0"/>
              </a:rPr>
              <a:t>lorsque son pronostic vital est engagé à court terme et qu’il présente une souffrance réfractaire aux traitements </a:t>
            </a:r>
            <a:endParaRPr lang="fr-FR" sz="2500" b="1" dirty="0" smtClean="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500" b="1" dirty="0" smtClean="0">
                <a:solidFill>
                  <a:srgbClr val="7030A0"/>
                </a:solidFill>
                <a:latin typeface="Times New Roman" panose="02020603050405020304" pitchFamily="18" charset="0"/>
                <a:cs typeface="Times New Roman" panose="02020603050405020304" pitchFamily="18" charset="0"/>
              </a:rPr>
              <a:t>Soit </a:t>
            </a:r>
            <a:r>
              <a:rPr lang="fr-FR" sz="2500" b="1" dirty="0">
                <a:solidFill>
                  <a:srgbClr val="7030A0"/>
                </a:solidFill>
                <a:latin typeface="Times New Roman" panose="02020603050405020304" pitchFamily="18" charset="0"/>
                <a:cs typeface="Times New Roman" panose="02020603050405020304" pitchFamily="18" charset="0"/>
              </a:rPr>
              <a:t>lorsqu’il a décidé de demander l’arrêt de certains traitements qui le maintenaient en vie, mais que cet arrêt des traitements est susceptible d’engager son pronostic vital à court terme et de lui provoquer une souffrance insupportable. </a:t>
            </a:r>
          </a:p>
          <a:p>
            <a:pPr algn="just"/>
            <a:endParaRPr lang="fr-FR" sz="2500" dirty="0">
              <a:latin typeface="Times New Roman" panose="02020603050405020304" pitchFamily="18" charset="0"/>
              <a:cs typeface="Times New Roman" panose="02020603050405020304" pitchFamily="18" charset="0"/>
            </a:endParaRPr>
          </a:p>
          <a:p>
            <a:pPr algn="just"/>
            <a:r>
              <a:rPr lang="fr-FR" sz="2500" dirty="0">
                <a:latin typeface="Times New Roman" panose="02020603050405020304" pitchFamily="18" charset="0"/>
                <a:cs typeface="Times New Roman" panose="02020603050405020304" pitchFamily="18" charset="0"/>
              </a:rPr>
              <a:t>Une fois cette demande exprimée, la décision de sédation doit faire l’objet d’une procédure collégiale c’est-à-dire que le médecin doit, avant de la mettre en </a:t>
            </a:r>
            <a:r>
              <a:rPr lang="fr-FR" sz="2500" dirty="0" err="1">
                <a:latin typeface="Times New Roman" panose="02020603050405020304" pitchFamily="18" charset="0"/>
                <a:cs typeface="Times New Roman" panose="02020603050405020304" pitchFamily="18" charset="0"/>
              </a:rPr>
              <a:t>oeuvre</a:t>
            </a:r>
            <a:r>
              <a:rPr lang="fr-FR" sz="2500" dirty="0">
                <a:latin typeface="Times New Roman" panose="02020603050405020304" pitchFamily="18" charset="0"/>
                <a:cs typeface="Times New Roman" panose="02020603050405020304" pitchFamily="18" charset="0"/>
              </a:rPr>
              <a:t>, en discuter en équipe et avec au moins un collègue auquel il n’est lié par aucun lien de subordination, pour vérifier que la demande intervient bien dans les conditions fixées par la loi. </a:t>
            </a:r>
          </a:p>
        </p:txBody>
      </p:sp>
      <p:sp>
        <p:nvSpPr>
          <p:cNvPr id="4" name="Rectangle 3"/>
          <p:cNvSpPr/>
          <p:nvPr/>
        </p:nvSpPr>
        <p:spPr>
          <a:xfrm>
            <a:off x="246580" y="139093"/>
            <a:ext cx="11620072" cy="1453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Dans quelles conditions la décision de mettre en </a:t>
            </a:r>
            <a:r>
              <a:rPr lang="fr-FR" sz="3200" b="1" i="1" dirty="0" err="1">
                <a:solidFill>
                  <a:srgbClr val="7030A0"/>
                </a:solidFill>
                <a:latin typeface="Times New Roman" panose="02020603050405020304" pitchFamily="18" charset="0"/>
                <a:cs typeface="Times New Roman" panose="02020603050405020304" pitchFamily="18" charset="0"/>
              </a:rPr>
              <a:t>oeuvre</a:t>
            </a:r>
            <a:r>
              <a:rPr lang="fr-FR" sz="3200" b="1" i="1" dirty="0">
                <a:solidFill>
                  <a:srgbClr val="7030A0"/>
                </a:solidFill>
                <a:latin typeface="Times New Roman" panose="02020603050405020304" pitchFamily="18" charset="0"/>
                <a:cs typeface="Times New Roman" panose="02020603050405020304" pitchFamily="18" charset="0"/>
              </a:rPr>
              <a:t> une sédation profonde et continue peut-elle intervenir ? </a:t>
            </a:r>
            <a:endParaRPr lang="fr-FR" sz="5400"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endParaRPr>
          </a:p>
        </p:txBody>
      </p:sp>
      <p:pic>
        <p:nvPicPr>
          <p:cNvPr id="8"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499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658848" y="2506662"/>
            <a:ext cx="8730464" cy="4351338"/>
          </a:xfrm>
        </p:spPr>
        <p:txBody>
          <a:bodyPr>
            <a:noAutofit/>
          </a:bodyPr>
          <a:lstStyle/>
          <a:p>
            <a:pPr marL="0" indent="0" algn="just">
              <a:buNone/>
            </a:pPr>
            <a:r>
              <a:rPr lang="fr-FR" sz="3200" b="1" dirty="0">
                <a:latin typeface="Times New Roman" panose="02020603050405020304" pitchFamily="18" charset="0"/>
                <a:cs typeface="Times New Roman" panose="02020603050405020304" pitchFamily="18" charset="0"/>
              </a:rPr>
              <a:t>Non, une sédation profonde et continue jusqu’au décès doit pouvoir être accessible au patient quel que soit le lieu de sa prise en charge </a:t>
            </a:r>
            <a:r>
              <a:rPr lang="fr-FR" sz="3200" dirty="0">
                <a:latin typeface="Times New Roman" panose="02020603050405020304" pitchFamily="18" charset="0"/>
                <a:cs typeface="Times New Roman" panose="02020603050405020304" pitchFamily="18" charset="0"/>
              </a:rPr>
              <a:t>(établissement hospitalier, </a:t>
            </a:r>
            <a:r>
              <a:rPr lang="fr-FR" sz="3200" dirty="0" err="1">
                <a:latin typeface="Times New Roman" panose="02020603050405020304" pitchFamily="18" charset="0"/>
                <a:cs typeface="Times New Roman" panose="02020603050405020304" pitchFamily="18" charset="0"/>
              </a:rPr>
              <a:t>Ehpad</a:t>
            </a:r>
            <a:r>
              <a:rPr lang="fr-FR" sz="3200" dirty="0">
                <a:latin typeface="Times New Roman" panose="02020603050405020304" pitchFamily="18" charset="0"/>
                <a:cs typeface="Times New Roman" panose="02020603050405020304" pitchFamily="18" charset="0"/>
              </a:rPr>
              <a:t>, domicile). </a:t>
            </a:r>
            <a:endParaRPr lang="fr-FR"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658848" y="439503"/>
            <a:ext cx="8874303" cy="17944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Le patient doit-il être hospitalisé pour avoir le droit d’accéder à une sédation profonde et continue jusqu’au décès ? </a:t>
            </a:r>
            <a:endParaRPr lang="fr-FR" sz="6000"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596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7289" y="2137330"/>
            <a:ext cx="8730464" cy="4351338"/>
          </a:xfrm>
        </p:spPr>
        <p:txBody>
          <a:bodyPr>
            <a:noAutofit/>
          </a:bodyPr>
          <a:lstStyle/>
          <a:p>
            <a:pPr algn="just"/>
            <a:r>
              <a:rPr lang="fr-FR" sz="2600" b="1" dirty="0">
                <a:latin typeface="Times New Roman" panose="02020603050405020304" pitchFamily="18" charset="0"/>
                <a:cs typeface="Times New Roman" panose="02020603050405020304" pitchFamily="18" charset="0"/>
              </a:rPr>
              <a:t>Si la personne est en état de s’exprimer, seule sa volonté compte </a:t>
            </a:r>
            <a:r>
              <a:rPr lang="fr-FR" sz="2600" dirty="0">
                <a:latin typeface="Times New Roman" panose="02020603050405020304" pitchFamily="18" charset="0"/>
                <a:cs typeface="Times New Roman" panose="02020603050405020304" pitchFamily="18" charset="0"/>
              </a:rPr>
              <a:t>et le médecin mettra en </a:t>
            </a:r>
            <a:r>
              <a:rPr lang="fr-FR" sz="2600" dirty="0" err="1">
                <a:latin typeface="Times New Roman" panose="02020603050405020304" pitchFamily="18" charset="0"/>
                <a:cs typeface="Times New Roman" panose="02020603050405020304" pitchFamily="18" charset="0"/>
              </a:rPr>
              <a:t>oeuvre</a:t>
            </a:r>
            <a:r>
              <a:rPr lang="fr-FR" sz="2600" dirty="0">
                <a:latin typeface="Times New Roman" panose="02020603050405020304" pitchFamily="18" charset="0"/>
                <a:cs typeface="Times New Roman" panose="02020603050405020304" pitchFamily="18" charset="0"/>
              </a:rPr>
              <a:t> une sédation si les critères de la loi sont réunis, et ce, même si les proches s’y opposent. Le médecin expliquera aux proches en quoi consiste une sédation et évoquera avec eux les raisons de sa mise en place afin de les aider à adhérer à ce projet de soin. </a:t>
            </a:r>
          </a:p>
          <a:p>
            <a:pPr algn="just"/>
            <a:r>
              <a:rPr lang="fr-FR" sz="2600" dirty="0">
                <a:latin typeface="Times New Roman" panose="02020603050405020304" pitchFamily="18" charset="0"/>
                <a:cs typeface="Times New Roman" panose="02020603050405020304" pitchFamily="18" charset="0"/>
              </a:rPr>
              <a:t>Si la personne est hors d’état de s’exprimer mais qu’elle avait fait part de sa volonté de bénéficier d’une sédation profonde et continue, ici encore, c’est sa volonté qui prime. </a:t>
            </a:r>
            <a:r>
              <a:rPr lang="fr-FR" sz="2600" b="1" dirty="0">
                <a:latin typeface="Times New Roman" panose="02020603050405020304" pitchFamily="18" charset="0"/>
                <a:cs typeface="Times New Roman" panose="02020603050405020304" pitchFamily="18" charset="0"/>
              </a:rPr>
              <a:t>Ceci n’exclut pas, évidemment et au contraire, un dialogue avec les proches </a:t>
            </a:r>
            <a:r>
              <a:rPr lang="fr-FR" sz="2600" dirty="0">
                <a:latin typeface="Times New Roman" panose="02020603050405020304" pitchFamily="18" charset="0"/>
                <a:cs typeface="Times New Roman" panose="02020603050405020304" pitchFamily="18" charset="0"/>
              </a:rPr>
              <a:t>pour leur expliquer les choses et les rassurer. </a:t>
            </a:r>
          </a:p>
        </p:txBody>
      </p:sp>
      <p:sp>
        <p:nvSpPr>
          <p:cNvPr id="4" name="Rectangle 3"/>
          <p:cNvSpPr/>
          <p:nvPr/>
        </p:nvSpPr>
        <p:spPr>
          <a:xfrm>
            <a:off x="1647289" y="326487"/>
            <a:ext cx="8874303" cy="15536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Si un patient demande une sédation profonde et continue et que les proches ne sont pas d’accord, que se passe-t-il ? </a:t>
            </a:r>
            <a:endParaRPr lang="fr-FR" sz="6600"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35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1622234"/>
            <a:ext cx="10431501" cy="4351338"/>
          </a:xfrm>
        </p:spPr>
        <p:txBody>
          <a:bodyPr>
            <a:noAutofit/>
          </a:bodyPr>
          <a:lstStyle/>
          <a:p>
            <a:pPr algn="just"/>
            <a:r>
              <a:rPr lang="fr-FR" b="1" dirty="0" smtClean="0">
                <a:latin typeface="Times New Roman" panose="02020603050405020304" pitchFamily="18" charset="0"/>
                <a:cs typeface="Times New Roman" panose="02020603050405020304" pitchFamily="18" charset="0"/>
              </a:rPr>
              <a:t>Le soulagement de la souffrance du patient est une obligation professionnelle du médecin</a:t>
            </a:r>
            <a:r>
              <a:rPr lang="fr-FR" dirty="0" smtClean="0">
                <a:latin typeface="Times New Roman" panose="02020603050405020304" pitchFamily="18" charset="0"/>
                <a:cs typeface="Times New Roman" panose="02020603050405020304" pitchFamily="18" charset="0"/>
              </a:rPr>
              <a:t>. La sédation profonde et continue s’inscrit dans les obligations du médecin de tout mettre en </a:t>
            </a:r>
            <a:r>
              <a:rPr lang="fr-FR" dirty="0" err="1" smtClean="0">
                <a:latin typeface="Times New Roman" panose="02020603050405020304" pitchFamily="18" charset="0"/>
                <a:cs typeface="Times New Roman" panose="02020603050405020304" pitchFamily="18" charset="0"/>
              </a:rPr>
              <a:t>oeuvre</a:t>
            </a:r>
            <a:r>
              <a:rPr lang="fr-FR" dirty="0" smtClean="0">
                <a:latin typeface="Times New Roman" panose="02020603050405020304" pitchFamily="18" charset="0"/>
                <a:cs typeface="Times New Roman" panose="02020603050405020304" pitchFamily="18" charset="0"/>
              </a:rPr>
              <a:t> pour soulager son patient en fin de vie et apaiser ses souffrances. </a:t>
            </a:r>
            <a:r>
              <a:rPr lang="fr-FR" b="1" dirty="0" smtClean="0">
                <a:latin typeface="Times New Roman" panose="02020603050405020304" pitchFamily="18" charset="0"/>
                <a:cs typeface="Times New Roman" panose="02020603050405020304" pitchFamily="18" charset="0"/>
              </a:rPr>
              <a:t>Par ailleurs, la sédation accompagne la fin de vie mais ne l’interrompt pas. </a:t>
            </a:r>
          </a:p>
          <a:p>
            <a:pPr algn="just"/>
            <a:r>
              <a:rPr lang="fr-FR" b="1" dirty="0" smtClean="0">
                <a:latin typeface="Times New Roman" panose="02020603050405020304" pitchFamily="18" charset="0"/>
                <a:cs typeface="Times New Roman" panose="02020603050405020304" pitchFamily="18" charset="0"/>
              </a:rPr>
              <a:t>Une demande de sédation profonde et continue ne saurait donc en principe justifier le refus du médecin. </a:t>
            </a:r>
            <a:r>
              <a:rPr lang="fr-FR" dirty="0" smtClean="0">
                <a:latin typeface="Times New Roman" panose="02020603050405020304" pitchFamily="18" charset="0"/>
                <a:cs typeface="Times New Roman" panose="02020603050405020304" pitchFamily="18" charset="0"/>
              </a:rPr>
              <a:t>C’est aussi l’avis du Conseil national de l’ordre des médecins. Toutefois, si le médecin ne souhaite pas obtempérer à la demande de son patient, il devra en tout cas faire en sorte de le confier sans délai à un confrère susceptible de l’accompagner dans sa demande. </a:t>
            </a:r>
            <a:endParaRPr lang="fr-FR"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658848" y="365124"/>
            <a:ext cx="8874303" cy="10424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3200" b="1" i="1" dirty="0">
                <a:solidFill>
                  <a:srgbClr val="7030A0"/>
                </a:solidFill>
                <a:latin typeface="Times New Roman" panose="02020603050405020304" pitchFamily="18" charset="0"/>
                <a:cs typeface="Times New Roman" panose="02020603050405020304" pitchFamily="18" charset="0"/>
              </a:rPr>
              <a:t>Est-ce que le médecin peut refuser la sédation profonde et continue ? </a:t>
            </a:r>
            <a:endParaRPr lang="fr-FR" sz="6600" i="1" dirty="0">
              <a:solidFill>
                <a:srgbClr val="7030A0"/>
              </a:solidFill>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8" name="ZoneTexte 7"/>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9"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170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429854"/>
            <a:ext cx="9144000" cy="935038"/>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fr-FR" sz="3200" b="1" dirty="0">
                <a:solidFill>
                  <a:srgbClr val="7030A0"/>
                </a:solidFill>
                <a:latin typeface="Times New Roman" panose="02020603050405020304" pitchFamily="18" charset="0"/>
                <a:cs typeface="Times New Roman" panose="02020603050405020304" pitchFamily="18" charset="0"/>
              </a:rPr>
              <a:t>Réunions en région :  la communication, des enjeux de visibilité importants (Limoges octobre 2022)</a:t>
            </a:r>
            <a:endParaRPr lang="fr-FR"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8772" y="1332715"/>
            <a:ext cx="8374456" cy="4274055"/>
          </a:xfrm>
          <a:prstGeom prst="rect">
            <a:avLst/>
          </a:prstGeom>
        </p:spPr>
        <p:txBody>
          <a:bodyPr wrap="square">
            <a:spAutoFit/>
          </a:bodyPr>
          <a:lstStyle/>
          <a:p>
            <a:pPr algn="just">
              <a:lnSpc>
                <a:spcPct val="107000"/>
              </a:lnSpc>
              <a:spcAft>
                <a:spcPts val="800"/>
              </a:spcAft>
            </a:pPr>
            <a:endParaRPr lang="fr-FR" sz="1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Des réunions d’information, parfois suivies de débats, mais dont la vocation est </a:t>
            </a:r>
            <a:r>
              <a:rPr lang="fr-FR" sz="2400" b="1" dirty="0">
                <a:latin typeface="Times New Roman" panose="02020603050405020304" pitchFamily="18" charset="0"/>
                <a:cs typeface="Times New Roman" panose="02020603050405020304" pitchFamily="18" charset="0"/>
              </a:rPr>
              <a:t>d’informer</a:t>
            </a:r>
            <a:r>
              <a:rPr lang="fr-FR" sz="2400" dirty="0">
                <a:latin typeface="Times New Roman" panose="02020603050405020304" pitchFamily="18" charset="0"/>
                <a:cs typeface="Times New Roman" panose="02020603050405020304" pitchFamily="18" charset="0"/>
              </a:rPr>
              <a:t> les citoyens. Leur finalité est </a:t>
            </a:r>
            <a:r>
              <a:rPr lang="fr-FR" sz="2400" b="1" dirty="0">
                <a:latin typeface="Times New Roman" panose="02020603050405020304" pitchFamily="18" charset="0"/>
                <a:cs typeface="Times New Roman" panose="02020603050405020304" pitchFamily="18" charset="0"/>
              </a:rPr>
              <a:t>pédagogique</a:t>
            </a:r>
            <a:r>
              <a:rPr lang="fr-FR" sz="2400" dirty="0">
                <a:latin typeface="Times New Roman" panose="02020603050405020304" pitchFamily="18" charset="0"/>
                <a:cs typeface="Times New Roman" panose="02020603050405020304" pitchFamily="18" charset="0"/>
              </a:rPr>
              <a:t>. Exigence de </a:t>
            </a:r>
            <a:r>
              <a:rPr lang="fr-FR" sz="2400" b="1" dirty="0">
                <a:latin typeface="Times New Roman" panose="02020603050405020304" pitchFamily="18" charset="0"/>
                <a:cs typeface="Times New Roman" panose="02020603050405020304" pitchFamily="18" charset="0"/>
              </a:rPr>
              <a:t>neutralité</a:t>
            </a:r>
            <a:r>
              <a:rPr lang="fr-FR" sz="2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Une exigence de </a:t>
            </a:r>
            <a:r>
              <a:rPr lang="fr-FR" sz="2400" b="1" dirty="0">
                <a:latin typeface="Times New Roman" panose="02020603050405020304" pitchFamily="18" charset="0"/>
                <a:cs typeface="Times New Roman" panose="02020603050405020304" pitchFamily="18" charset="0"/>
              </a:rPr>
              <a:t>diversité</a:t>
            </a:r>
            <a:r>
              <a:rPr lang="fr-FR" sz="2400" dirty="0">
                <a:latin typeface="Times New Roman" panose="02020603050405020304" pitchFamily="18" charset="0"/>
                <a:cs typeface="Times New Roman" panose="02020603050405020304" pitchFamily="18" charset="0"/>
              </a:rPr>
              <a:t> des intervenants</a:t>
            </a: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Une </a:t>
            </a:r>
            <a:r>
              <a:rPr lang="fr-FR" sz="2400" b="1" dirty="0">
                <a:latin typeface="Times New Roman" panose="02020603050405020304" pitchFamily="18" charset="0"/>
                <a:cs typeface="Times New Roman" panose="02020603050405020304" pitchFamily="18" charset="0"/>
              </a:rPr>
              <a:t>fiche de données simples </a:t>
            </a:r>
            <a:r>
              <a:rPr lang="fr-FR" sz="2400" dirty="0">
                <a:latin typeface="Times New Roman" panose="02020603050405020304" pitchFamily="18" charset="0"/>
                <a:cs typeface="Times New Roman" panose="02020603050405020304" pitchFamily="18" charset="0"/>
              </a:rPr>
              <a:t>sera transmise au CCNE après chaque évènement (nombre de participants ; lieu ; questions traitées ; questions émergentes le cas échéant).</a:t>
            </a:r>
          </a:p>
          <a:p>
            <a:pPr marL="285750" indent="-285750" algn="just">
              <a:buFont typeface="Arial" panose="020B0604020202020204" pitchFamily="34" charset="0"/>
              <a:buChar char="•"/>
            </a:pPr>
            <a:r>
              <a:rPr lang="fr-FR" sz="2400" b="1" dirty="0">
                <a:latin typeface="Times New Roman" panose="02020603050405020304" pitchFamily="18" charset="0"/>
                <a:cs typeface="Times New Roman" panose="02020603050405020304" pitchFamily="18" charset="0"/>
              </a:rPr>
              <a:t>Pas de synthèse formelle : il s’agit d’informer et non de recueillir la parole de citoyens. </a:t>
            </a:r>
            <a:r>
              <a:rPr lang="fr-FR" sz="2400" dirty="0">
                <a:latin typeface="Times New Roman" panose="02020603050405020304" pitchFamily="18" charset="0"/>
                <a:cs typeface="Times New Roman" panose="02020603050405020304" pitchFamily="18" charset="0"/>
              </a:rPr>
              <a:t>mais recueil possible de 2 ou 3 grands messages y compris des questions émergentes dans la fiche de données</a:t>
            </a:r>
            <a:endParaRPr lang="fr-FR" sz="2400" u="sng" dirty="0">
              <a:latin typeface="Times New Roman" panose="02020603050405020304" pitchFamily="18" charset="0"/>
              <a:cs typeface="Times New Roman" panose="02020603050405020304" pitchFamily="18" charset="0"/>
            </a:endParaRPr>
          </a:p>
        </p:txBody>
      </p:sp>
      <p:sp>
        <p:nvSpPr>
          <p:cNvPr id="3" name="Explosion 2 2"/>
          <p:cNvSpPr/>
          <p:nvPr/>
        </p:nvSpPr>
        <p:spPr>
          <a:xfrm>
            <a:off x="4955976" y="5008652"/>
            <a:ext cx="5712025" cy="1933302"/>
          </a:xfrm>
          <a:prstGeom prst="irregularSeal2">
            <a:avLst/>
          </a:prstGeom>
          <a:solidFill>
            <a:srgbClr val="FEE8E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Attention à ne pas empiéter sur la convention citoyenne</a:t>
            </a:r>
          </a:p>
        </p:txBody>
      </p:sp>
    </p:spTree>
    <p:extLst>
      <p:ext uri="{BB962C8B-B14F-4D97-AF65-F5344CB8AC3E}">
        <p14:creationId xmlns:p14="http://schemas.microsoft.com/office/powerpoint/2010/main" val="86387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648027"/>
            <a:ext cx="9144000" cy="505849"/>
          </a:xfrm>
          <a:prstGeom prst="rect">
            <a:avLst/>
          </a:prstGeom>
          <a:solidFill>
            <a:srgbClr val="EFC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97"/>
          </a:p>
        </p:txBody>
      </p:sp>
      <p:sp>
        <p:nvSpPr>
          <p:cNvPr id="33796" name="Titre 1"/>
          <p:cNvSpPr>
            <a:spLocks noGrp="1"/>
          </p:cNvSpPr>
          <p:nvPr>
            <p:ph type="title"/>
          </p:nvPr>
        </p:nvSpPr>
        <p:spPr>
          <a:xfrm>
            <a:off x="2152650" y="276122"/>
            <a:ext cx="7886701" cy="1249657"/>
          </a:xfrm>
        </p:spPr>
        <p:txBody>
          <a:bodyPr>
            <a:normAutofit/>
          </a:bodyPr>
          <a:lstStyle/>
          <a:p>
            <a:pPr algn="ctr" eaLnBrk="1" hangingPunct="1"/>
            <a:r>
              <a:rPr lang="fr-FR" altLang="fr-FR" sz="3421" b="1" dirty="0">
                <a:solidFill>
                  <a:srgbClr val="7030A0"/>
                </a:solidFill>
                <a:latin typeface="Times New Roman" panose="02020603050405020304" pitchFamily="18" charset="0"/>
                <a:cs typeface="Times New Roman" panose="02020603050405020304" pitchFamily="18" charset="0"/>
              </a:rPr>
              <a:t>La bioéthique (1)</a:t>
            </a:r>
          </a:p>
        </p:txBody>
      </p:sp>
      <p:sp>
        <p:nvSpPr>
          <p:cNvPr id="33798" name="Espace réservé du numéro de diapositive 3"/>
          <p:cNvSpPr>
            <a:spLocks noGrp="1"/>
          </p:cNvSpPr>
          <p:nvPr>
            <p:ph type="sldNum" sz="quarter" idx="12"/>
          </p:nvPr>
        </p:nvSpPr>
        <p:spPr>
          <a:noFill/>
        </p:spPr>
        <p:txBody>
          <a:bodyPr/>
          <a:lstStyle>
            <a:lvl1pPr>
              <a:spcBef>
                <a:spcPct val="20000"/>
              </a:spcBef>
              <a:buChar char="•"/>
              <a:defRPr sz="3016">
                <a:solidFill>
                  <a:schemeClr val="tx1"/>
                </a:solidFill>
                <a:latin typeface="Arial" panose="020B0604020202020204" pitchFamily="34" charset="0"/>
              </a:defRPr>
            </a:lvl1pPr>
            <a:lvl2pPr marL="700369" indent="-269373">
              <a:spcBef>
                <a:spcPct val="20000"/>
              </a:spcBef>
              <a:buChar char="–"/>
              <a:defRPr sz="2639">
                <a:solidFill>
                  <a:schemeClr val="tx1"/>
                </a:solidFill>
                <a:latin typeface="Arial" panose="020B0604020202020204" pitchFamily="34" charset="0"/>
              </a:defRPr>
            </a:lvl2pPr>
            <a:lvl3pPr marL="1077491" indent="-215498">
              <a:spcBef>
                <a:spcPct val="20000"/>
              </a:spcBef>
              <a:buChar char="•"/>
              <a:defRPr sz="2263">
                <a:solidFill>
                  <a:schemeClr val="tx1"/>
                </a:solidFill>
                <a:latin typeface="Arial" panose="020B0604020202020204" pitchFamily="34" charset="0"/>
              </a:defRPr>
            </a:lvl3pPr>
            <a:lvl4pPr marL="1508487" indent="-215498">
              <a:spcBef>
                <a:spcPct val="20000"/>
              </a:spcBef>
              <a:buChar char="–"/>
              <a:defRPr sz="1886">
                <a:solidFill>
                  <a:schemeClr val="tx1"/>
                </a:solidFill>
                <a:latin typeface="Arial" panose="020B0604020202020204" pitchFamily="34" charset="0"/>
              </a:defRPr>
            </a:lvl4pPr>
            <a:lvl5pPr marL="1939484" indent="-215498">
              <a:spcBef>
                <a:spcPct val="20000"/>
              </a:spcBef>
              <a:buChar char="»"/>
              <a:defRPr sz="1886">
                <a:solidFill>
                  <a:schemeClr val="tx1"/>
                </a:solidFill>
                <a:latin typeface="Arial" panose="020B0604020202020204" pitchFamily="34" charset="0"/>
              </a:defRPr>
            </a:lvl5pPr>
            <a:lvl6pPr marL="2370481" indent="-215498" eaLnBrk="0" fontAlgn="base" hangingPunct="0">
              <a:spcBef>
                <a:spcPct val="20000"/>
              </a:spcBef>
              <a:spcAft>
                <a:spcPct val="0"/>
              </a:spcAft>
              <a:buChar char="»"/>
              <a:defRPr sz="1886">
                <a:solidFill>
                  <a:schemeClr val="tx1"/>
                </a:solidFill>
                <a:latin typeface="Arial" panose="020B0604020202020204" pitchFamily="34" charset="0"/>
              </a:defRPr>
            </a:lvl6pPr>
            <a:lvl7pPr marL="2801477" indent="-215498" eaLnBrk="0" fontAlgn="base" hangingPunct="0">
              <a:spcBef>
                <a:spcPct val="20000"/>
              </a:spcBef>
              <a:spcAft>
                <a:spcPct val="0"/>
              </a:spcAft>
              <a:buChar char="»"/>
              <a:defRPr sz="1886">
                <a:solidFill>
                  <a:schemeClr val="tx1"/>
                </a:solidFill>
                <a:latin typeface="Arial" panose="020B0604020202020204" pitchFamily="34" charset="0"/>
              </a:defRPr>
            </a:lvl7pPr>
            <a:lvl8pPr marL="3232474" indent="-215498" eaLnBrk="0" fontAlgn="base" hangingPunct="0">
              <a:spcBef>
                <a:spcPct val="20000"/>
              </a:spcBef>
              <a:spcAft>
                <a:spcPct val="0"/>
              </a:spcAft>
              <a:buChar char="»"/>
              <a:defRPr sz="1886">
                <a:solidFill>
                  <a:schemeClr val="tx1"/>
                </a:solidFill>
                <a:latin typeface="Arial" panose="020B0604020202020204" pitchFamily="34" charset="0"/>
              </a:defRPr>
            </a:lvl8pPr>
            <a:lvl9pPr marL="3663470" indent="-215498" eaLnBrk="0" fontAlgn="base" hangingPunct="0">
              <a:spcBef>
                <a:spcPct val="20000"/>
              </a:spcBef>
              <a:spcAft>
                <a:spcPct val="0"/>
              </a:spcAft>
              <a:buChar char="»"/>
              <a:defRPr sz="1886">
                <a:solidFill>
                  <a:schemeClr val="tx1"/>
                </a:solidFill>
                <a:latin typeface="Arial" panose="020B0604020202020204" pitchFamily="34" charset="0"/>
              </a:defRPr>
            </a:lvl9pPr>
          </a:lstStyle>
          <a:p>
            <a:pPr>
              <a:spcBef>
                <a:spcPct val="0"/>
              </a:spcBef>
              <a:buFontTx/>
              <a:buNone/>
            </a:pPr>
            <a:fld id="{2AAB636A-8B13-4432-9673-A664FAB575CF}" type="slidenum">
              <a:rPr lang="fr-FR" altLang="fr-FR" sz="1320"/>
              <a:pPr>
                <a:spcBef>
                  <a:spcPct val="0"/>
                </a:spcBef>
                <a:buFontTx/>
                <a:buNone/>
              </a:pPr>
              <a:t>5</a:t>
            </a:fld>
            <a:endParaRPr lang="fr-FR" altLang="fr-FR" sz="1320"/>
          </a:p>
        </p:txBody>
      </p:sp>
      <p:pic>
        <p:nvPicPr>
          <p:cNvPr id="33800"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276996" y="1"/>
            <a:ext cx="1580405" cy="9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2152649" y="1430435"/>
            <a:ext cx="7886784" cy="4101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buFont typeface="Wingdings" panose="05000000000000000000" pitchFamily="2" charset="2"/>
              <a:buChar char="Ø"/>
            </a:pPr>
            <a:r>
              <a:rPr lang="fr-FR" altLang="fr-FR" sz="2400" b="1" dirty="0">
                <a:solidFill>
                  <a:srgbClr val="5C0A43"/>
                </a:solidFill>
                <a:latin typeface="Times New Roman" panose="02020603050405020304" pitchFamily="18" charset="0"/>
                <a:cs typeface="Times New Roman" panose="02020603050405020304" pitchFamily="18" charset="0"/>
              </a:rPr>
              <a:t>La bioéthique</a:t>
            </a:r>
            <a:r>
              <a:rPr lang="fr-FR" altLang="fr-FR" sz="2400" dirty="0">
                <a:solidFill>
                  <a:srgbClr val="5C0A43"/>
                </a:solidFill>
                <a:latin typeface="Times New Roman" panose="02020603050405020304" pitchFamily="18" charset="0"/>
                <a:cs typeface="Times New Roman" panose="02020603050405020304" pitchFamily="18" charset="0"/>
              </a:rPr>
              <a:t> </a:t>
            </a:r>
            <a:r>
              <a:rPr lang="fr-FR" altLang="fr-FR" sz="2400" dirty="0">
                <a:latin typeface="Times New Roman" panose="02020603050405020304" pitchFamily="18" charset="0"/>
                <a:cs typeface="Times New Roman" panose="02020603050405020304" pitchFamily="18" charset="0"/>
              </a:rPr>
              <a:t>constitue </a:t>
            </a:r>
            <a:r>
              <a:rPr lang="fr-FR" altLang="fr-FR" sz="2400" b="1" dirty="0">
                <a:solidFill>
                  <a:srgbClr val="5C0A43"/>
                </a:solidFill>
                <a:latin typeface="Times New Roman" panose="02020603050405020304" pitchFamily="18" charset="0"/>
                <a:cs typeface="Times New Roman" panose="02020603050405020304" pitchFamily="18" charset="0"/>
              </a:rPr>
              <a:t>une éthique appliquée aux problèmes soulevés par les progrès des sciences et techniques de la vie et de la santé. </a:t>
            </a:r>
            <a:r>
              <a:rPr lang="fr-FR" altLang="fr-FR" sz="2400" dirty="0">
                <a:latin typeface="Times New Roman" panose="02020603050405020304" pitchFamily="18" charset="0"/>
                <a:cs typeface="Times New Roman" panose="02020603050405020304" pitchFamily="18" charset="0"/>
              </a:rPr>
              <a:t>Il existe un </a:t>
            </a:r>
            <a:r>
              <a:rPr lang="fr-FR" altLang="fr-FR" sz="2400" b="1" dirty="0">
                <a:solidFill>
                  <a:srgbClr val="5C0A43"/>
                </a:solidFill>
                <a:latin typeface="Times New Roman" panose="02020603050405020304" pitchFamily="18" charset="0"/>
                <a:cs typeface="Times New Roman" panose="02020603050405020304" pitchFamily="18" charset="0"/>
              </a:rPr>
              <a:t>écart entre ce qui est techniquement possible et ce qui est éthiquement souhaitable</a:t>
            </a:r>
            <a:r>
              <a:rPr lang="fr-FR" altLang="fr-FR" sz="2400" dirty="0">
                <a:latin typeface="Times New Roman" panose="02020603050405020304" pitchFamily="18" charset="0"/>
                <a:cs typeface="Times New Roman" panose="02020603050405020304" pitchFamily="18" charset="0"/>
              </a:rPr>
              <a:t>, un écart qui légitime la réflexion éthique et questionne </a:t>
            </a:r>
            <a:r>
              <a:rPr lang="fr-FR" altLang="fr-FR" sz="2400" b="1" dirty="0">
                <a:solidFill>
                  <a:srgbClr val="5C0A43"/>
                </a:solidFill>
                <a:latin typeface="Times New Roman" panose="02020603050405020304" pitchFamily="18" charset="0"/>
                <a:cs typeface="Times New Roman" panose="02020603050405020304" pitchFamily="18" charset="0"/>
              </a:rPr>
              <a:t>la notion de progrès.</a:t>
            </a:r>
          </a:p>
          <a:p>
            <a:pPr marL="0" indent="0" algn="just">
              <a:lnSpc>
                <a:spcPct val="80000"/>
              </a:lnSpc>
              <a:buNone/>
            </a:pPr>
            <a:endParaRPr lang="fr-FR" altLang="fr-FR" sz="2400" b="1" dirty="0">
              <a:solidFill>
                <a:srgbClr val="5C0A43"/>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Ø"/>
            </a:pPr>
            <a:r>
              <a:rPr lang="fr-FR" altLang="fr-FR" sz="2400" b="1" dirty="0">
                <a:solidFill>
                  <a:srgbClr val="5C0A43"/>
                </a:solidFill>
                <a:latin typeface="Times New Roman" panose="02020603050405020304" pitchFamily="18" charset="0"/>
                <a:cs typeface="Times New Roman" panose="02020603050405020304" pitchFamily="18" charset="0"/>
              </a:rPr>
              <a:t>Prendre du recul avant de légiférer</a:t>
            </a:r>
          </a:p>
          <a:p>
            <a:pPr marL="0" indent="0" algn="just">
              <a:lnSpc>
                <a:spcPct val="80000"/>
              </a:lnSpc>
              <a:buNone/>
            </a:pPr>
            <a:endParaRPr lang="fr-FR" altLang="fr-FR" sz="2400" b="1" dirty="0">
              <a:solidFill>
                <a:srgbClr val="5C0A43"/>
              </a:solidFill>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Ø"/>
            </a:pPr>
            <a:r>
              <a:rPr lang="fr-FR" altLang="fr-FR" sz="2400" dirty="0">
                <a:latin typeface="Times New Roman" panose="02020603050405020304" pitchFamily="18" charset="0"/>
                <a:cs typeface="Times New Roman" panose="02020603050405020304" pitchFamily="18" charset="0"/>
              </a:rPr>
              <a:t>La bioéthique </a:t>
            </a:r>
            <a:r>
              <a:rPr lang="fr-FR" altLang="fr-FR" sz="2400" b="1" dirty="0">
                <a:solidFill>
                  <a:srgbClr val="5C0A43"/>
                </a:solidFill>
                <a:latin typeface="Times New Roman" panose="02020603050405020304" pitchFamily="18" charset="0"/>
                <a:cs typeface="Times New Roman" panose="02020603050405020304" pitchFamily="18" charset="0"/>
              </a:rPr>
              <a:t>renvoie à la responsabilité</a:t>
            </a:r>
            <a:r>
              <a:rPr lang="fr-FR" altLang="fr-FR" sz="2400" dirty="0">
                <a:solidFill>
                  <a:srgbClr val="5C0A43"/>
                </a:solidFill>
                <a:latin typeface="Times New Roman" panose="02020603050405020304" pitchFamily="18" charset="0"/>
                <a:cs typeface="Times New Roman" panose="02020603050405020304" pitchFamily="18" charset="0"/>
              </a:rPr>
              <a:t> </a:t>
            </a:r>
            <a:r>
              <a:rPr lang="fr-FR" altLang="fr-FR" sz="2400" dirty="0">
                <a:latin typeface="Times New Roman" panose="02020603050405020304" pitchFamily="18" charset="0"/>
                <a:cs typeface="Times New Roman" panose="02020603050405020304" pitchFamily="18" charset="0"/>
              </a:rPr>
              <a:t>de chacun pour  répondre à cette question : </a:t>
            </a:r>
            <a:r>
              <a:rPr lang="fr-FR" altLang="fr-FR" sz="2400" b="1" dirty="0">
                <a:latin typeface="Times New Roman" panose="02020603050405020304" pitchFamily="18" charset="0"/>
                <a:cs typeface="Times New Roman" panose="02020603050405020304" pitchFamily="18" charset="0"/>
              </a:rPr>
              <a:t>quelle monde voulons-nous pour demain ? </a:t>
            </a:r>
            <a:r>
              <a:rPr lang="fr-FR" altLang="fr-FR" sz="2400" dirty="0">
                <a:latin typeface="Times New Roman" panose="02020603050405020304" pitchFamily="18" charset="0"/>
                <a:cs typeface="Times New Roman" panose="02020603050405020304" pitchFamily="18" charset="0"/>
              </a:rPr>
              <a:t>C’est aussi </a:t>
            </a:r>
            <a:r>
              <a:rPr lang="fr-FR" altLang="fr-FR" sz="2400" b="1" dirty="0">
                <a:solidFill>
                  <a:srgbClr val="5C0A43"/>
                </a:solidFill>
                <a:latin typeface="Times New Roman" panose="02020603050405020304" pitchFamily="18" charset="0"/>
                <a:cs typeface="Times New Roman" panose="02020603050405020304" pitchFamily="18" charset="0"/>
              </a:rPr>
              <a:t>le lieu de l’intime</a:t>
            </a:r>
            <a:r>
              <a:rPr lang="fr-FR" altLang="fr-FR" sz="2400" dirty="0">
                <a:latin typeface="Times New Roman" panose="02020603050405020304" pitchFamily="18" charset="0"/>
                <a:cs typeface="Times New Roman" panose="02020603050405020304" pitchFamily="18" charset="0"/>
              </a:rPr>
              <a:t>, celui qui est le plus chargé sur le plan symbolique : comment faire advenir la liberté de l’autre lorsque cela concerne ce qui, pour moi, est sacré ?</a:t>
            </a:r>
            <a:endParaRPr lang="fr-FR" altLang="fr-FR" sz="2400" b="1" dirty="0">
              <a:solidFill>
                <a:srgbClr val="5C0A43"/>
              </a:solidFill>
              <a:latin typeface="Times New Roman" panose="02020603050405020304" pitchFamily="18" charset="0"/>
              <a:cs typeface="Times New Roman" panose="02020603050405020304" pitchFamily="18" charset="0"/>
            </a:endParaRPr>
          </a:p>
          <a:p>
            <a:pPr marL="0" indent="0">
              <a:lnSpc>
                <a:spcPct val="70000"/>
              </a:lnSpc>
              <a:buNone/>
            </a:pPr>
            <a:endParaRPr lang="fr-FR" altLang="fr-FR" sz="2000" b="1" dirty="0">
              <a:solidFill>
                <a:srgbClr val="5C0A43"/>
              </a:solidFill>
              <a:latin typeface="Times New Roman" panose="02020603050405020304" pitchFamily="18" charset="0"/>
              <a:cs typeface="Times New Roman" panose="02020603050405020304" pitchFamily="18" charset="0"/>
            </a:endParaRPr>
          </a:p>
          <a:p>
            <a:pPr marL="0" indent="0">
              <a:lnSpc>
                <a:spcPct val="70000"/>
              </a:lnSpc>
              <a:buNone/>
            </a:pPr>
            <a:endParaRPr lang="fr-FR" alt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85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EC31DCD-0DC6-4041-BD29-0D8F428D2EF4}" type="slidenum">
              <a:rPr lang="fr-FR" smtClean="0"/>
              <a:t>50</a:t>
            </a:fld>
            <a:endParaRPr lang="fr-FR"/>
          </a:p>
        </p:txBody>
      </p:sp>
      <p:pic>
        <p:nvPicPr>
          <p:cNvPr id="5" name="Image 4"/>
          <p:cNvPicPr>
            <a:picLocks noChangeAspect="1"/>
          </p:cNvPicPr>
          <p:nvPr/>
        </p:nvPicPr>
        <p:blipFill rotWithShape="1">
          <a:blip r:embed="rId2"/>
          <a:srcRect l="35578" t="25873" r="15910" b="24110"/>
          <a:stretch/>
        </p:blipFill>
        <p:spPr>
          <a:xfrm>
            <a:off x="0" y="0"/>
            <a:ext cx="12192000" cy="7122829"/>
          </a:xfrm>
          <a:prstGeom prst="rect">
            <a:avLst/>
          </a:prstGeom>
        </p:spPr>
      </p:pic>
    </p:spTree>
    <p:extLst>
      <p:ext uri="{BB962C8B-B14F-4D97-AF65-F5344CB8AC3E}">
        <p14:creationId xmlns:p14="http://schemas.microsoft.com/office/powerpoint/2010/main" val="37364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48948" y="302360"/>
            <a:ext cx="8809640" cy="1849825"/>
          </a:xfrm>
          <a:prstGeom prst="rect">
            <a:avLst/>
          </a:prstGeom>
          <a:solidFill>
            <a:srgbClr val="FAE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Rectangle 3"/>
          <p:cNvSpPr/>
          <p:nvPr/>
        </p:nvSpPr>
        <p:spPr>
          <a:xfrm>
            <a:off x="1811676" y="302359"/>
            <a:ext cx="8684183" cy="6247864"/>
          </a:xfrm>
          <a:prstGeom prst="rect">
            <a:avLst/>
          </a:prstGeom>
        </p:spPr>
        <p:txBody>
          <a:bodyPr wrap="square">
            <a:spAutoFit/>
          </a:bodyPr>
          <a:lstStyle/>
          <a:p>
            <a:pPr marL="285750" indent="-285750" algn="just">
              <a:buFont typeface="Wingdings" panose="05000000000000000000" pitchFamily="2" charset="2"/>
              <a:buChar char="Ø"/>
            </a:pPr>
            <a:r>
              <a:rPr lang="fr-FR" sz="2500" b="1" i="1" u="sng" dirty="0">
                <a:solidFill>
                  <a:srgbClr val="660066"/>
                </a:solidFill>
                <a:latin typeface="Times New Roman" panose="02020603050405020304" pitchFamily="18" charset="0"/>
                <a:cs typeface="Times New Roman" panose="02020603050405020304" pitchFamily="18" charset="0"/>
              </a:rPr>
              <a:t>Plusieurs façons de mourir en France </a:t>
            </a:r>
            <a:endParaRPr lang="fr-FR" sz="2500" u="sng" dirty="0">
              <a:solidFill>
                <a:srgbClr val="660066"/>
              </a:solidFill>
              <a:latin typeface="Times New Roman" panose="02020603050405020304" pitchFamily="18" charset="0"/>
              <a:cs typeface="Times New Roman" panose="02020603050405020304" pitchFamily="18" charset="0"/>
            </a:endParaRPr>
          </a:p>
          <a:p>
            <a:pPr algn="just"/>
            <a:r>
              <a:rPr lang="fr-FR" sz="2500" dirty="0">
                <a:solidFill>
                  <a:srgbClr val="000000"/>
                </a:solidFill>
                <a:latin typeface="Times New Roman" panose="02020603050405020304" pitchFamily="18" charset="0"/>
                <a:cs typeface="Times New Roman" panose="02020603050405020304" pitchFamily="18" charset="0"/>
              </a:rPr>
              <a:t>C</a:t>
            </a:r>
            <a:r>
              <a:rPr lang="fr-FR" sz="2500" dirty="0" smtClean="0">
                <a:solidFill>
                  <a:srgbClr val="000000"/>
                </a:solidFill>
                <a:latin typeface="Times New Roman" panose="02020603050405020304" pitchFamily="18" charset="0"/>
                <a:cs typeface="Times New Roman" panose="02020603050405020304" pitchFamily="18" charset="0"/>
              </a:rPr>
              <a:t>haque </a:t>
            </a:r>
            <a:r>
              <a:rPr lang="fr-FR" sz="2500" dirty="0">
                <a:solidFill>
                  <a:srgbClr val="000000"/>
                </a:solidFill>
                <a:latin typeface="Times New Roman" panose="02020603050405020304" pitchFamily="18" charset="0"/>
                <a:cs typeface="Times New Roman" panose="02020603050405020304" pitchFamily="18" charset="0"/>
              </a:rPr>
              <a:t>maladie évolue différemment dans le temps et provoque des symptômes différents (douleurs, nausées, vomissements, etc.). Les besoins de prise en charge sont ainsi variables selon la maladie. </a:t>
            </a:r>
          </a:p>
          <a:p>
            <a:pPr algn="just"/>
            <a:endParaRPr lang="fr-FR" sz="2500" dirty="0">
              <a:solidFill>
                <a:srgbClr val="660066"/>
              </a:solidFill>
              <a:latin typeface="Times New Roman" panose="02020603050405020304" pitchFamily="18" charset="0"/>
              <a:cs typeface="Times New Roman" panose="02020603050405020304" pitchFamily="18" charset="0"/>
            </a:endParaRPr>
          </a:p>
          <a:p>
            <a:pPr algn="just"/>
            <a:r>
              <a:rPr lang="fr-FR" sz="2500" b="1" dirty="0">
                <a:solidFill>
                  <a:srgbClr val="660066"/>
                </a:solidFill>
                <a:latin typeface="Times New Roman" panose="02020603050405020304" pitchFamily="18" charset="0"/>
                <a:cs typeface="Times New Roman" panose="02020603050405020304" pitchFamily="18" charset="0"/>
              </a:rPr>
              <a:t>1. Les patients atteints de cancer : une dégradation rapide de l’état de santé avant le décès </a:t>
            </a:r>
            <a:endParaRPr lang="fr-FR" sz="2500" dirty="0">
              <a:solidFill>
                <a:srgbClr val="660066"/>
              </a:solidFill>
              <a:latin typeface="Times New Roman" panose="02020603050405020304" pitchFamily="18" charset="0"/>
              <a:cs typeface="Times New Roman" panose="02020603050405020304" pitchFamily="18" charset="0"/>
            </a:endParaRPr>
          </a:p>
          <a:p>
            <a:pPr algn="just"/>
            <a:r>
              <a:rPr lang="fr-FR" sz="2500" dirty="0">
                <a:solidFill>
                  <a:srgbClr val="000000"/>
                </a:solidFill>
                <a:latin typeface="Times New Roman" panose="02020603050405020304" pitchFamily="18" charset="0"/>
                <a:cs typeface="Times New Roman" panose="02020603050405020304" pitchFamily="18" charset="0"/>
              </a:rPr>
              <a:t>Les personnes atteintes de cancer bénéficient de traitements spécifiques qui leur permettent généralement de garder une bonne qualité de vie jusqu’à un stade avancé de leur </a:t>
            </a:r>
            <a:r>
              <a:rPr lang="fr-FR" sz="2500" dirty="0" smtClean="0">
                <a:latin typeface="Times New Roman" panose="02020603050405020304" pitchFamily="18" charset="0"/>
                <a:cs typeface="Times New Roman" panose="02020603050405020304" pitchFamily="18" charset="0"/>
              </a:rPr>
              <a:t>maladie, mais leur état </a:t>
            </a:r>
            <a:r>
              <a:rPr lang="fr-FR" sz="2500" dirty="0">
                <a:latin typeface="Times New Roman" panose="02020603050405020304" pitchFamily="18" charset="0"/>
                <a:cs typeface="Times New Roman" panose="02020603050405020304" pitchFamily="18" charset="0"/>
              </a:rPr>
              <a:t>de santé </a:t>
            </a:r>
            <a:r>
              <a:rPr lang="fr-FR" sz="2500" dirty="0" smtClean="0">
                <a:latin typeface="Times New Roman" panose="02020603050405020304" pitchFamily="18" charset="0"/>
                <a:cs typeface="Times New Roman" panose="02020603050405020304" pitchFamily="18" charset="0"/>
              </a:rPr>
              <a:t>se </a:t>
            </a:r>
            <a:r>
              <a:rPr lang="fr-FR" sz="2500" dirty="0">
                <a:latin typeface="Times New Roman" panose="02020603050405020304" pitchFamily="18" charset="0"/>
                <a:cs typeface="Times New Roman" panose="02020603050405020304" pitchFamily="18" charset="0"/>
              </a:rPr>
              <a:t>dégrade surtout au cours des derniers mois de la maladie. L’accompagnement palliatif, </a:t>
            </a:r>
            <a:r>
              <a:rPr lang="fr-FR" sz="2500" dirty="0" smtClean="0">
                <a:latin typeface="Times New Roman" panose="02020603050405020304" pitchFamily="18" charset="0"/>
                <a:cs typeface="Times New Roman" panose="02020603050405020304" pitchFamily="18" charset="0"/>
              </a:rPr>
              <a:t>même </a:t>
            </a:r>
            <a:r>
              <a:rPr lang="fr-FR" sz="2500" dirty="0">
                <a:latin typeface="Times New Roman" panose="02020603050405020304" pitchFamily="18" charset="0"/>
                <a:cs typeface="Times New Roman" panose="02020603050405020304" pitchFamily="18" charset="0"/>
              </a:rPr>
              <a:t>s’il peut être mis en place dès le diagnostic de la maladie, sera surtout important dans ces derniers moments de vie. </a:t>
            </a:r>
            <a:r>
              <a:rPr lang="fr-FR" sz="2500" b="1" dirty="0" smtClean="0">
                <a:latin typeface="Times New Roman" panose="02020603050405020304" pitchFamily="18" charset="0"/>
                <a:cs typeface="Times New Roman" panose="02020603050405020304" pitchFamily="18" charset="0"/>
              </a:rPr>
              <a:t>Les </a:t>
            </a:r>
            <a:r>
              <a:rPr lang="fr-FR" sz="2500" b="1" dirty="0">
                <a:latin typeface="Times New Roman" panose="02020603050405020304" pitchFamily="18" charset="0"/>
                <a:cs typeface="Times New Roman" panose="02020603050405020304" pitchFamily="18" charset="0"/>
              </a:rPr>
              <a:t>personnes atteintes de cancer décèdent majoritairement vers l’âge de 75 ans.</a:t>
            </a:r>
            <a:r>
              <a:rPr lang="fr-FR" sz="2500" dirty="0">
                <a:latin typeface="Times New Roman" panose="02020603050405020304" pitchFamily="18" charset="0"/>
                <a:cs typeface="Times New Roman" panose="02020603050405020304" pitchFamily="18" charset="0"/>
              </a:rPr>
              <a:t> </a:t>
            </a:r>
          </a:p>
        </p:txBody>
      </p:sp>
      <p:sp>
        <p:nvSpPr>
          <p:cNvPr id="9" name="ZoneTexte 8"/>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6"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027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974" y="111025"/>
            <a:ext cx="8309866" cy="6740307"/>
          </a:xfrm>
          <a:prstGeom prst="rect">
            <a:avLst/>
          </a:prstGeom>
        </p:spPr>
        <p:txBody>
          <a:bodyPr wrap="square">
            <a:spAutoFit/>
          </a:bodyPr>
          <a:lstStyle/>
          <a:p>
            <a:pPr algn="just"/>
            <a:r>
              <a:rPr lang="fr-FR" sz="2700" b="1" dirty="0">
                <a:solidFill>
                  <a:srgbClr val="660066"/>
                </a:solidFill>
                <a:latin typeface="Times New Roman" panose="02020603050405020304" pitchFamily="18" charset="0"/>
                <a:cs typeface="Times New Roman" panose="02020603050405020304" pitchFamily="18" charset="0"/>
              </a:rPr>
              <a:t>2. Les patients atteints de maladies d’organes : une dégradation progressive de l’état de santé ponctuées de phases de dégradations aigues </a:t>
            </a:r>
          </a:p>
          <a:p>
            <a:pPr algn="just"/>
            <a:endParaRPr lang="fr-FR" sz="2700" dirty="0">
              <a:solidFill>
                <a:srgbClr val="000000"/>
              </a:solidFill>
              <a:latin typeface="Times New Roman" panose="02020603050405020304" pitchFamily="18" charset="0"/>
              <a:cs typeface="Times New Roman" panose="02020603050405020304" pitchFamily="18" charset="0"/>
            </a:endParaRPr>
          </a:p>
          <a:p>
            <a:pPr algn="just"/>
            <a:r>
              <a:rPr lang="fr-FR" sz="2700" dirty="0">
                <a:solidFill>
                  <a:srgbClr val="000000"/>
                </a:solidFill>
                <a:latin typeface="Times New Roman" panose="02020603050405020304" pitchFamily="18" charset="0"/>
                <a:cs typeface="Times New Roman" panose="02020603050405020304" pitchFamily="18" charset="0"/>
              </a:rPr>
              <a:t>Pour les personnes atteintes de maladies qui diminuent les </a:t>
            </a:r>
            <a:r>
              <a:rPr lang="fr-FR" sz="2700" dirty="0">
                <a:latin typeface="Times New Roman" panose="02020603050405020304" pitchFamily="18" charset="0"/>
                <a:cs typeface="Times New Roman" panose="02020603050405020304" pitchFamily="18" charset="0"/>
              </a:rPr>
              <a:t>fonctionnalités des organes (tels que le </a:t>
            </a:r>
            <a:r>
              <a:rPr lang="fr-FR" sz="2700" dirty="0" smtClean="0">
                <a:latin typeface="Times New Roman" panose="02020603050405020304" pitchFamily="18" charset="0"/>
                <a:cs typeface="Times New Roman" panose="02020603050405020304" pitchFamily="18" charset="0"/>
              </a:rPr>
              <a:t>cœur, </a:t>
            </a:r>
            <a:r>
              <a:rPr lang="fr-FR" sz="2700" dirty="0">
                <a:latin typeface="Times New Roman" panose="02020603050405020304" pitchFamily="18" charset="0"/>
                <a:cs typeface="Times New Roman" panose="02020603050405020304" pitchFamily="18" charset="0"/>
              </a:rPr>
              <a:t>les poumons ou le foie), l’état de santé se dégrade petit à petit sur une durée d’environ cinq ans. </a:t>
            </a:r>
            <a:r>
              <a:rPr lang="fr-FR" sz="2700" b="1" dirty="0">
                <a:latin typeface="Times New Roman" panose="02020603050405020304" pitchFamily="18" charset="0"/>
                <a:cs typeface="Times New Roman" panose="02020603050405020304" pitchFamily="18" charset="0"/>
              </a:rPr>
              <a:t>Ces maladies concernent principalement des personnes âgées de plus de 75 ans, voire plus de 85 ans, qui vivent surtout chez eux ou bien dans un EHPAD. </a:t>
            </a:r>
            <a:r>
              <a:rPr lang="fr-FR" sz="2700" dirty="0">
                <a:latin typeface="Times New Roman" panose="02020603050405020304" pitchFamily="18" charset="0"/>
                <a:cs typeface="Times New Roman" panose="02020603050405020304" pitchFamily="18" charset="0"/>
              </a:rPr>
              <a:t>Ainsi, l’accompagnement de la fin de vie de ces personnes se fera sur une durée plus longue que celle des patients atteints de cancer et par les professionnels de santé qui les accompagnent quotidiennement (médecin généraliste, médecin coordinateur en EHPAD</a:t>
            </a:r>
            <a:r>
              <a:rPr lang="fr-FR" sz="2700" dirty="0">
                <a:solidFill>
                  <a:srgbClr val="000000"/>
                </a:solidFill>
                <a:latin typeface="Times New Roman" panose="02020603050405020304" pitchFamily="18" charset="0"/>
                <a:cs typeface="Times New Roman" panose="02020603050405020304" pitchFamily="18" charset="0"/>
              </a:rPr>
              <a:t>, infirmiers, etc.). </a:t>
            </a:r>
          </a:p>
        </p:txBody>
      </p:sp>
      <p:pic>
        <p:nvPicPr>
          <p:cNvPr id="5"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908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008812" y="315324"/>
            <a:ext cx="8237948" cy="4351338"/>
          </a:xfrm>
        </p:spPr>
        <p:txBody>
          <a:bodyPr>
            <a:noAutofit/>
          </a:bodyPr>
          <a:lstStyle/>
          <a:p>
            <a:pPr marL="0" indent="0" algn="just">
              <a:lnSpc>
                <a:spcPct val="100000"/>
              </a:lnSpc>
              <a:buNone/>
            </a:pPr>
            <a:r>
              <a:rPr lang="fr-FR" sz="2400" b="1" dirty="0">
                <a:solidFill>
                  <a:srgbClr val="660066"/>
                </a:solidFill>
                <a:latin typeface="Times New Roman" panose="02020603050405020304" pitchFamily="18" charset="0"/>
                <a:cs typeface="Times New Roman" panose="02020603050405020304" pitchFamily="18" charset="0"/>
              </a:rPr>
              <a:t>3. Les patients atteints de maladies du vieillissement : une dégradation très lente. </a:t>
            </a:r>
          </a:p>
          <a:p>
            <a:pPr marL="0" indent="0" algn="just">
              <a:lnSpc>
                <a:spcPct val="100000"/>
              </a:lnSpc>
              <a:buNone/>
            </a:pPr>
            <a:endParaRPr lang="fr-FR" sz="200" dirty="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fr-FR" sz="2400" b="1" dirty="0">
                <a:latin typeface="Times New Roman" panose="02020603050405020304" pitchFamily="18" charset="0"/>
                <a:cs typeface="Times New Roman" panose="02020603050405020304" pitchFamily="18" charset="0"/>
              </a:rPr>
              <a:t>Les personnes très âgées peuvent être touchées par des maladies du vieillissement </a:t>
            </a:r>
            <a:r>
              <a:rPr lang="fr-FR" sz="2400" b="1" dirty="0" smtClean="0">
                <a:latin typeface="Times New Roman" panose="02020603050405020304" pitchFamily="18" charset="0"/>
                <a:cs typeface="Times New Roman" panose="02020603050405020304" pitchFamily="18" charset="0"/>
              </a:rPr>
              <a:t>(« neurodégénératives ») telles </a:t>
            </a:r>
            <a:r>
              <a:rPr lang="fr-FR" sz="2400" b="1" dirty="0">
                <a:latin typeface="Times New Roman" panose="02020603050405020304" pitchFamily="18" charset="0"/>
                <a:cs typeface="Times New Roman" panose="02020603050405020304" pitchFamily="18" charset="0"/>
              </a:rPr>
              <a:t>que la maladie d’Alzheimer ou la maladie de Parkinson. </a:t>
            </a:r>
            <a:r>
              <a:rPr lang="fr-FR" sz="2400" b="1" dirty="0" smtClean="0">
                <a:latin typeface="Times New Roman" panose="02020603050405020304" pitchFamily="18" charset="0"/>
                <a:cs typeface="Times New Roman" panose="02020603050405020304" pitchFamily="18" charset="0"/>
              </a:rPr>
              <a:t>L’état </a:t>
            </a:r>
            <a:r>
              <a:rPr lang="fr-FR" sz="2400" b="1" dirty="0">
                <a:latin typeface="Times New Roman" panose="02020603050405020304" pitchFamily="18" charset="0"/>
                <a:cs typeface="Times New Roman" panose="02020603050405020304" pitchFamily="18" charset="0"/>
              </a:rPr>
              <a:t>de santé de ces personnes va se dégrader très progressivement, parfois pendant plus de dix ans</a:t>
            </a:r>
            <a:r>
              <a:rPr lang="fr-FR" sz="2400" dirty="0">
                <a:latin typeface="Times New Roman" panose="02020603050405020304" pitchFamily="18" charset="0"/>
                <a:cs typeface="Times New Roman" panose="02020603050405020304" pitchFamily="18" charset="0"/>
              </a:rPr>
              <a:t>. Il est donc extrêmement complexe de savoir quand débuter la prise en charge palliative. De plus, </a:t>
            </a:r>
            <a:r>
              <a:rPr lang="fr-FR" sz="2400" b="1" dirty="0">
                <a:latin typeface="Times New Roman" panose="02020603050405020304" pitchFamily="18" charset="0"/>
                <a:cs typeface="Times New Roman" panose="02020603050405020304" pitchFamily="18" charset="0"/>
              </a:rPr>
              <a:t>ce sont des personnes très âgées</a:t>
            </a:r>
            <a:r>
              <a:rPr lang="fr-FR" sz="2400" dirty="0">
                <a:latin typeface="Times New Roman" panose="02020603050405020304" pitchFamily="18" charset="0"/>
                <a:cs typeface="Times New Roman" panose="02020603050405020304" pitchFamily="18" charset="0"/>
              </a:rPr>
              <a:t> qui auront probablement plusieurs autres maladies, ce qui rend l’anticipation de la prise en charge palliative encore plus </a:t>
            </a:r>
            <a:r>
              <a:rPr lang="fr-FR" sz="2400" dirty="0" smtClean="0">
                <a:latin typeface="Times New Roman" panose="02020603050405020304" pitchFamily="18" charset="0"/>
                <a:cs typeface="Times New Roman" panose="02020603050405020304" pitchFamily="18" charset="0"/>
              </a:rPr>
              <a:t>complexe. </a:t>
            </a:r>
            <a:r>
              <a:rPr lang="fr-FR" sz="2400" b="1" dirty="0">
                <a:latin typeface="Times New Roman" panose="02020603050405020304" pitchFamily="18" charset="0"/>
                <a:cs typeface="Times New Roman" panose="02020603050405020304" pitchFamily="18" charset="0"/>
              </a:rPr>
              <a:t>Ces personnes auront besoin d’être accompagnées chez elles ou en EHPAD, car c’est leur lieu de résidence principal à cet âge-là.</a:t>
            </a:r>
          </a:p>
          <a:p>
            <a:endParaRPr lang="fr-FR" sz="20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3183454" y="6488668"/>
            <a:ext cx="6222124" cy="369332"/>
          </a:xfrm>
          <a:prstGeom prst="rect">
            <a:avLst/>
          </a:prstGeom>
          <a:noFill/>
        </p:spPr>
        <p:txBody>
          <a:bodyPr wrap="square" rtlCol="0">
            <a:spAutoFit/>
          </a:bodyPr>
          <a:lstStyle/>
          <a:p>
            <a:r>
              <a:rPr lang="fr-FR" i="1" u="sng" dirty="0"/>
              <a:t>Source : Centre national des soins palliatifs et de la fin de vie</a:t>
            </a:r>
          </a:p>
        </p:txBody>
      </p:sp>
      <p:pic>
        <p:nvPicPr>
          <p:cNvPr id="6"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495226" y="-21576"/>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117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429854"/>
            <a:ext cx="9144000" cy="935038"/>
          </a:xfrm>
          <a:prstGeom prst="rect">
            <a:avLst/>
          </a:prstGeom>
          <a:solidFill>
            <a:srgbClr val="F7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fr-FR" sz="3200" b="1" dirty="0">
                <a:solidFill>
                  <a:srgbClr val="7030A0"/>
                </a:solidFill>
                <a:latin typeface="Times New Roman" panose="02020603050405020304" pitchFamily="18" charset="0"/>
                <a:cs typeface="Times New Roman" panose="02020603050405020304" pitchFamily="18" charset="0"/>
              </a:rPr>
              <a:t>Débats en région :  la communication, des enjeux de visibilité importants </a:t>
            </a:r>
            <a:endParaRPr lang="fr-FR"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556871" y="-5018"/>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8772" y="1201958"/>
            <a:ext cx="8374456" cy="4274055"/>
          </a:xfrm>
          <a:prstGeom prst="rect">
            <a:avLst/>
          </a:prstGeom>
        </p:spPr>
        <p:txBody>
          <a:bodyPr wrap="square">
            <a:spAutoFit/>
          </a:bodyPr>
          <a:lstStyle/>
          <a:p>
            <a:pPr algn="just">
              <a:lnSpc>
                <a:spcPct val="107000"/>
              </a:lnSpc>
              <a:spcAft>
                <a:spcPts val="800"/>
              </a:spcAft>
            </a:pPr>
            <a:endParaRPr lang="fr-FR" sz="1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Des réunions d’information, parfois suivies de débats, mais dont la vocation est </a:t>
            </a:r>
            <a:r>
              <a:rPr lang="fr-FR" sz="2400" b="1" dirty="0">
                <a:latin typeface="Times New Roman" panose="02020603050405020304" pitchFamily="18" charset="0"/>
                <a:cs typeface="Times New Roman" panose="02020603050405020304" pitchFamily="18" charset="0"/>
              </a:rPr>
              <a:t>d’informer</a:t>
            </a:r>
            <a:r>
              <a:rPr lang="fr-FR" sz="2400" dirty="0">
                <a:latin typeface="Times New Roman" panose="02020603050405020304" pitchFamily="18" charset="0"/>
                <a:cs typeface="Times New Roman" panose="02020603050405020304" pitchFamily="18" charset="0"/>
              </a:rPr>
              <a:t> les citoyens. Leur finalité est </a:t>
            </a:r>
            <a:r>
              <a:rPr lang="fr-FR" sz="2400" b="1" dirty="0">
                <a:latin typeface="Times New Roman" panose="02020603050405020304" pitchFamily="18" charset="0"/>
                <a:cs typeface="Times New Roman" panose="02020603050405020304" pitchFamily="18" charset="0"/>
              </a:rPr>
              <a:t>pédagogique</a:t>
            </a:r>
            <a:r>
              <a:rPr lang="fr-FR" sz="2400" dirty="0">
                <a:latin typeface="Times New Roman" panose="02020603050405020304" pitchFamily="18" charset="0"/>
                <a:cs typeface="Times New Roman" panose="02020603050405020304" pitchFamily="18" charset="0"/>
              </a:rPr>
              <a:t>. Exigence de </a:t>
            </a:r>
            <a:r>
              <a:rPr lang="fr-FR" sz="2400" b="1" dirty="0">
                <a:latin typeface="Times New Roman" panose="02020603050405020304" pitchFamily="18" charset="0"/>
                <a:cs typeface="Times New Roman" panose="02020603050405020304" pitchFamily="18" charset="0"/>
              </a:rPr>
              <a:t>neutralité</a:t>
            </a:r>
            <a:r>
              <a:rPr lang="fr-FR" sz="2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Une exigence de </a:t>
            </a:r>
            <a:r>
              <a:rPr lang="fr-FR" sz="2400" b="1" dirty="0">
                <a:latin typeface="Times New Roman" panose="02020603050405020304" pitchFamily="18" charset="0"/>
                <a:cs typeface="Times New Roman" panose="02020603050405020304" pitchFamily="18" charset="0"/>
              </a:rPr>
              <a:t>diversité</a:t>
            </a:r>
            <a:r>
              <a:rPr lang="fr-FR" sz="2400" dirty="0">
                <a:latin typeface="Times New Roman" panose="02020603050405020304" pitchFamily="18" charset="0"/>
                <a:cs typeface="Times New Roman" panose="02020603050405020304" pitchFamily="18" charset="0"/>
              </a:rPr>
              <a:t> des intervenants</a:t>
            </a: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Une </a:t>
            </a:r>
            <a:r>
              <a:rPr lang="fr-FR" sz="2400" b="1" dirty="0">
                <a:latin typeface="Times New Roman" panose="02020603050405020304" pitchFamily="18" charset="0"/>
                <a:cs typeface="Times New Roman" panose="02020603050405020304" pitchFamily="18" charset="0"/>
              </a:rPr>
              <a:t>fiche de données simples </a:t>
            </a:r>
            <a:r>
              <a:rPr lang="fr-FR" sz="2400" dirty="0">
                <a:latin typeface="Times New Roman" panose="02020603050405020304" pitchFamily="18" charset="0"/>
                <a:cs typeface="Times New Roman" panose="02020603050405020304" pitchFamily="18" charset="0"/>
              </a:rPr>
              <a:t>sera transmise au CCNE après chaque évènement (nombre de participants ; lieu ; questions traitées ; questions émergentes le cas échéant).</a:t>
            </a:r>
          </a:p>
          <a:p>
            <a:pPr marL="285750" indent="-285750" algn="just">
              <a:buFont typeface="Arial" panose="020B0604020202020204" pitchFamily="34" charset="0"/>
              <a:buChar char="•"/>
            </a:pPr>
            <a:r>
              <a:rPr lang="fr-FR" sz="2400" b="1" dirty="0">
                <a:latin typeface="Times New Roman" panose="02020603050405020304" pitchFamily="18" charset="0"/>
                <a:cs typeface="Times New Roman" panose="02020603050405020304" pitchFamily="18" charset="0"/>
              </a:rPr>
              <a:t>Pas de synthèse : il s’agit d’informer et non de recueillir la parole de citoyens. </a:t>
            </a:r>
            <a:r>
              <a:rPr lang="fr-FR" sz="2400" dirty="0">
                <a:latin typeface="Times New Roman" panose="02020603050405020304" pitchFamily="18" charset="0"/>
                <a:cs typeface="Times New Roman" panose="02020603050405020304" pitchFamily="18" charset="0"/>
              </a:rPr>
              <a:t>mais recueil possible de 2 ou 3 grands messages y compris des questions émergentes dans la fiche de données</a:t>
            </a:r>
            <a:endParaRPr lang="fr-FR" sz="2400" u="sng" dirty="0">
              <a:latin typeface="Times New Roman" panose="02020603050405020304" pitchFamily="18" charset="0"/>
              <a:cs typeface="Times New Roman" panose="02020603050405020304" pitchFamily="18" charset="0"/>
            </a:endParaRPr>
          </a:p>
        </p:txBody>
      </p:sp>
      <p:sp>
        <p:nvSpPr>
          <p:cNvPr id="3" name="Explosion 2 2"/>
          <p:cNvSpPr/>
          <p:nvPr/>
        </p:nvSpPr>
        <p:spPr>
          <a:xfrm>
            <a:off x="4855030" y="5029201"/>
            <a:ext cx="5712025" cy="193330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Attention à ne pas empiéter sur la convention citoyenne</a:t>
            </a:r>
          </a:p>
        </p:txBody>
      </p:sp>
    </p:spTree>
    <p:extLst>
      <p:ext uri="{BB962C8B-B14F-4D97-AF65-F5344CB8AC3E}">
        <p14:creationId xmlns:p14="http://schemas.microsoft.com/office/powerpoint/2010/main" val="110607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648027"/>
            <a:ext cx="9144000" cy="505849"/>
          </a:xfrm>
          <a:prstGeom prst="rect">
            <a:avLst/>
          </a:prstGeom>
          <a:solidFill>
            <a:srgbClr val="EFC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97"/>
          </a:p>
        </p:txBody>
      </p:sp>
      <p:sp>
        <p:nvSpPr>
          <p:cNvPr id="33796" name="Titre 1"/>
          <p:cNvSpPr>
            <a:spLocks noGrp="1"/>
          </p:cNvSpPr>
          <p:nvPr>
            <p:ph type="title"/>
          </p:nvPr>
        </p:nvSpPr>
        <p:spPr>
          <a:xfrm>
            <a:off x="2152650" y="276122"/>
            <a:ext cx="7886701" cy="1249657"/>
          </a:xfrm>
        </p:spPr>
        <p:txBody>
          <a:bodyPr>
            <a:normAutofit/>
          </a:bodyPr>
          <a:lstStyle/>
          <a:p>
            <a:pPr algn="ctr" eaLnBrk="1" hangingPunct="1"/>
            <a:r>
              <a:rPr lang="fr-FR" altLang="fr-FR" sz="3421" b="1" dirty="0">
                <a:solidFill>
                  <a:srgbClr val="7030A0"/>
                </a:solidFill>
                <a:latin typeface="Times New Roman" panose="02020603050405020304" pitchFamily="18" charset="0"/>
                <a:cs typeface="Times New Roman" panose="02020603050405020304" pitchFamily="18" charset="0"/>
              </a:rPr>
              <a:t>La bioéthique (2)</a:t>
            </a:r>
          </a:p>
        </p:txBody>
      </p:sp>
      <p:sp>
        <p:nvSpPr>
          <p:cNvPr id="33798" name="Espace réservé du numéro de diapositive 3"/>
          <p:cNvSpPr>
            <a:spLocks noGrp="1"/>
          </p:cNvSpPr>
          <p:nvPr>
            <p:ph type="sldNum" sz="quarter" idx="12"/>
          </p:nvPr>
        </p:nvSpPr>
        <p:spPr>
          <a:noFill/>
        </p:spPr>
        <p:txBody>
          <a:bodyPr/>
          <a:lstStyle>
            <a:lvl1pPr>
              <a:spcBef>
                <a:spcPct val="20000"/>
              </a:spcBef>
              <a:buChar char="•"/>
              <a:defRPr sz="3016">
                <a:solidFill>
                  <a:schemeClr val="tx1"/>
                </a:solidFill>
                <a:latin typeface="Arial" panose="020B0604020202020204" pitchFamily="34" charset="0"/>
              </a:defRPr>
            </a:lvl1pPr>
            <a:lvl2pPr marL="700369" indent="-269373">
              <a:spcBef>
                <a:spcPct val="20000"/>
              </a:spcBef>
              <a:buChar char="–"/>
              <a:defRPr sz="2639">
                <a:solidFill>
                  <a:schemeClr val="tx1"/>
                </a:solidFill>
                <a:latin typeface="Arial" panose="020B0604020202020204" pitchFamily="34" charset="0"/>
              </a:defRPr>
            </a:lvl2pPr>
            <a:lvl3pPr marL="1077491" indent="-215498">
              <a:spcBef>
                <a:spcPct val="20000"/>
              </a:spcBef>
              <a:buChar char="•"/>
              <a:defRPr sz="2263">
                <a:solidFill>
                  <a:schemeClr val="tx1"/>
                </a:solidFill>
                <a:latin typeface="Arial" panose="020B0604020202020204" pitchFamily="34" charset="0"/>
              </a:defRPr>
            </a:lvl3pPr>
            <a:lvl4pPr marL="1508487" indent="-215498">
              <a:spcBef>
                <a:spcPct val="20000"/>
              </a:spcBef>
              <a:buChar char="–"/>
              <a:defRPr sz="1886">
                <a:solidFill>
                  <a:schemeClr val="tx1"/>
                </a:solidFill>
                <a:latin typeface="Arial" panose="020B0604020202020204" pitchFamily="34" charset="0"/>
              </a:defRPr>
            </a:lvl4pPr>
            <a:lvl5pPr marL="1939484" indent="-215498">
              <a:spcBef>
                <a:spcPct val="20000"/>
              </a:spcBef>
              <a:buChar char="»"/>
              <a:defRPr sz="1886">
                <a:solidFill>
                  <a:schemeClr val="tx1"/>
                </a:solidFill>
                <a:latin typeface="Arial" panose="020B0604020202020204" pitchFamily="34" charset="0"/>
              </a:defRPr>
            </a:lvl5pPr>
            <a:lvl6pPr marL="2370481" indent="-215498" eaLnBrk="0" fontAlgn="base" hangingPunct="0">
              <a:spcBef>
                <a:spcPct val="20000"/>
              </a:spcBef>
              <a:spcAft>
                <a:spcPct val="0"/>
              </a:spcAft>
              <a:buChar char="»"/>
              <a:defRPr sz="1886">
                <a:solidFill>
                  <a:schemeClr val="tx1"/>
                </a:solidFill>
                <a:latin typeface="Arial" panose="020B0604020202020204" pitchFamily="34" charset="0"/>
              </a:defRPr>
            </a:lvl6pPr>
            <a:lvl7pPr marL="2801477" indent="-215498" eaLnBrk="0" fontAlgn="base" hangingPunct="0">
              <a:spcBef>
                <a:spcPct val="20000"/>
              </a:spcBef>
              <a:spcAft>
                <a:spcPct val="0"/>
              </a:spcAft>
              <a:buChar char="»"/>
              <a:defRPr sz="1886">
                <a:solidFill>
                  <a:schemeClr val="tx1"/>
                </a:solidFill>
                <a:latin typeface="Arial" panose="020B0604020202020204" pitchFamily="34" charset="0"/>
              </a:defRPr>
            </a:lvl7pPr>
            <a:lvl8pPr marL="3232474" indent="-215498" eaLnBrk="0" fontAlgn="base" hangingPunct="0">
              <a:spcBef>
                <a:spcPct val="20000"/>
              </a:spcBef>
              <a:spcAft>
                <a:spcPct val="0"/>
              </a:spcAft>
              <a:buChar char="»"/>
              <a:defRPr sz="1886">
                <a:solidFill>
                  <a:schemeClr val="tx1"/>
                </a:solidFill>
                <a:latin typeface="Arial" panose="020B0604020202020204" pitchFamily="34" charset="0"/>
              </a:defRPr>
            </a:lvl8pPr>
            <a:lvl9pPr marL="3663470" indent="-215498" eaLnBrk="0" fontAlgn="base" hangingPunct="0">
              <a:spcBef>
                <a:spcPct val="20000"/>
              </a:spcBef>
              <a:spcAft>
                <a:spcPct val="0"/>
              </a:spcAft>
              <a:buChar char="»"/>
              <a:defRPr sz="1886">
                <a:solidFill>
                  <a:schemeClr val="tx1"/>
                </a:solidFill>
                <a:latin typeface="Arial" panose="020B0604020202020204" pitchFamily="34" charset="0"/>
              </a:defRPr>
            </a:lvl9pPr>
          </a:lstStyle>
          <a:p>
            <a:pPr>
              <a:spcBef>
                <a:spcPct val="0"/>
              </a:spcBef>
              <a:buFontTx/>
              <a:buNone/>
            </a:pPr>
            <a:fld id="{2AAB636A-8B13-4432-9673-A664FAB575CF}" type="slidenum">
              <a:rPr lang="fr-FR" altLang="fr-FR" sz="1320"/>
              <a:pPr>
                <a:spcBef>
                  <a:spcPct val="0"/>
                </a:spcBef>
                <a:buFontTx/>
                <a:buNone/>
              </a:pPr>
              <a:t>6</a:t>
            </a:fld>
            <a:endParaRPr lang="fr-FR" altLang="fr-FR" sz="1320"/>
          </a:p>
        </p:txBody>
      </p:sp>
      <p:pic>
        <p:nvPicPr>
          <p:cNvPr id="33800"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276996" y="1"/>
            <a:ext cx="1580405" cy="9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1665316" y="1271263"/>
            <a:ext cx="8653549" cy="4101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fr-FR" altLang="fr-FR" b="1" dirty="0">
                <a:solidFill>
                  <a:schemeClr val="accent2"/>
                </a:solidFill>
                <a:latin typeface="Times New Roman" panose="02020603050405020304" pitchFamily="18" charset="0"/>
                <a:cs typeface="Times New Roman" panose="02020603050405020304" pitchFamily="18" charset="0"/>
              </a:rPr>
              <a:t> </a:t>
            </a:r>
            <a:r>
              <a:rPr lang="fr-FR" altLang="fr-FR" b="1" dirty="0">
                <a:solidFill>
                  <a:srgbClr val="5C0A43"/>
                </a:solidFill>
                <a:latin typeface="Times New Roman" panose="02020603050405020304" pitchFamily="18" charset="0"/>
                <a:cs typeface="Times New Roman" panose="02020603050405020304" pitchFamily="18" charset="0"/>
              </a:rPr>
              <a:t>Sur quels grands principes éthiques s’accorder dans une société pluraliste ?</a:t>
            </a:r>
          </a:p>
          <a:p>
            <a:pPr algn="just">
              <a:lnSpc>
                <a:spcPct val="100000"/>
              </a:lnSpc>
              <a:buFontTx/>
              <a:buChar char="-"/>
            </a:pPr>
            <a:r>
              <a:rPr lang="fr-FR" altLang="fr-FR" b="1" dirty="0">
                <a:latin typeface="Times New Roman" panose="02020603050405020304" pitchFamily="18" charset="0"/>
                <a:cs typeface="Times New Roman" panose="02020603050405020304" pitchFamily="18" charset="0"/>
              </a:rPr>
              <a:t>La non nuisance; la pertinence; l’autonomie; la bienfaisance et l’équité</a:t>
            </a:r>
          </a:p>
          <a:p>
            <a:pPr algn="just">
              <a:lnSpc>
                <a:spcPct val="100000"/>
              </a:lnSpc>
              <a:buFontTx/>
              <a:buChar char="-"/>
            </a:pPr>
            <a:r>
              <a:rPr lang="fr-FR" altLang="fr-FR" b="1" dirty="0">
                <a:latin typeface="Times New Roman" panose="02020603050405020304" pitchFamily="18" charset="0"/>
                <a:cs typeface="Times New Roman" panose="02020603050405020304" pitchFamily="18" charset="0"/>
              </a:rPr>
              <a:t>Le respect de la dignité de la personne humaine</a:t>
            </a:r>
          </a:p>
          <a:p>
            <a:pPr algn="just">
              <a:lnSpc>
                <a:spcPct val="100000"/>
              </a:lnSpc>
              <a:buFontTx/>
              <a:buChar char="-"/>
            </a:pPr>
            <a:r>
              <a:rPr lang="fr-FR" altLang="fr-FR" b="1" dirty="0">
                <a:latin typeface="Times New Roman" panose="02020603050405020304" pitchFamily="18" charset="0"/>
                <a:cs typeface="Times New Roman" panose="02020603050405020304" pitchFamily="18" charset="0"/>
              </a:rPr>
              <a:t>La non-commercialisation du corps humain et de ses éléments; la gratuité du don; l’anonymat du don</a:t>
            </a:r>
          </a:p>
          <a:p>
            <a:pPr algn="just">
              <a:lnSpc>
                <a:spcPct val="100000"/>
              </a:lnSpc>
              <a:buFontTx/>
              <a:buChar char="-"/>
            </a:pPr>
            <a:r>
              <a:rPr lang="fr-FR" altLang="fr-FR" b="1" dirty="0">
                <a:latin typeface="Times New Roman" panose="02020603050405020304" pitchFamily="18" charset="0"/>
                <a:cs typeface="Times New Roman" panose="02020603050405020304" pitchFamily="18" charset="0"/>
              </a:rPr>
              <a:t>L’intérêt de l’enfant</a:t>
            </a:r>
          </a:p>
          <a:p>
            <a:pPr algn="just">
              <a:lnSpc>
                <a:spcPct val="100000"/>
              </a:lnSpc>
              <a:buFontTx/>
              <a:buChar char="-"/>
            </a:pPr>
            <a:r>
              <a:rPr lang="fr-FR" altLang="fr-FR" b="1" dirty="0">
                <a:latin typeface="Times New Roman" panose="02020603050405020304" pitchFamily="18" charset="0"/>
                <a:cs typeface="Times New Roman" panose="02020603050405020304" pitchFamily="18" charset="0"/>
              </a:rPr>
              <a:t>Une éthique de la vulnérabilité qui consiste à protéger les plus faibles</a:t>
            </a:r>
          </a:p>
          <a:p>
            <a:pPr algn="just">
              <a:lnSpc>
                <a:spcPct val="100000"/>
              </a:lnSpc>
              <a:buFontTx/>
              <a:buChar char="-"/>
            </a:pPr>
            <a:r>
              <a:rPr lang="fr-FR" altLang="fr-FR" b="1" dirty="0">
                <a:latin typeface="Times New Roman" panose="02020603050405020304" pitchFamily="18" charset="0"/>
                <a:cs typeface="Times New Roman" panose="02020603050405020304" pitchFamily="18" charset="0"/>
              </a:rPr>
              <a:t>…</a:t>
            </a:r>
          </a:p>
          <a:p>
            <a:pPr marL="0" indent="0" algn="just">
              <a:lnSpc>
                <a:spcPct val="70000"/>
              </a:lnSpc>
              <a:buNone/>
            </a:pPr>
            <a:endParaRPr lang="fr-FR" altLang="fr-FR" sz="2300" b="1" dirty="0">
              <a:solidFill>
                <a:srgbClr val="5C0A43"/>
              </a:solidFill>
              <a:latin typeface="Times New Roman" panose="02020603050405020304" pitchFamily="18" charset="0"/>
              <a:cs typeface="Times New Roman" panose="02020603050405020304" pitchFamily="18" charset="0"/>
            </a:endParaRPr>
          </a:p>
          <a:p>
            <a:pPr marL="0" indent="0" algn="just">
              <a:lnSpc>
                <a:spcPct val="70000"/>
              </a:lnSpc>
              <a:buNone/>
            </a:pPr>
            <a:endParaRPr lang="fr-FR" altLang="fr-FR"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44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303" y="4245429"/>
            <a:ext cx="9496697" cy="14369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24001" y="493690"/>
            <a:ext cx="9144000" cy="946305"/>
          </a:xfrm>
          <a:prstGeom prst="rect">
            <a:avLst/>
          </a:prstGeom>
          <a:solidFill>
            <a:srgbClr val="F8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3200" b="1" dirty="0">
              <a:solidFill>
                <a:srgbClr val="7030A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826078" y="647002"/>
            <a:ext cx="8841921" cy="5343333"/>
          </a:xfrm>
        </p:spPr>
        <p:txBody>
          <a:bodyPr>
            <a:normAutofit lnSpcReduction="10000"/>
          </a:bodyPr>
          <a:lstStyle/>
          <a:p>
            <a:pPr marL="0" indent="0" algn="ctr">
              <a:buNone/>
            </a:pPr>
            <a:r>
              <a:rPr lang="fr-FR" b="1" dirty="0" smtClean="0">
                <a:solidFill>
                  <a:srgbClr val="7030A0"/>
                </a:solidFill>
                <a:latin typeface="Times New Roman" panose="02020603050405020304" pitchFamily="18" charset="0"/>
                <a:cs typeface="Times New Roman" panose="02020603050405020304" pitchFamily="18" charset="0"/>
              </a:rPr>
              <a:t>L’exemple français de la participation citoyenne dans le champ de la bioéthique en 5 dates</a:t>
            </a:r>
          </a:p>
          <a:p>
            <a:pPr marL="0" indent="0" algn="ctr">
              <a:buNone/>
            </a:pPr>
            <a:endParaRPr lang="fr-FR" sz="2900" b="1" dirty="0">
              <a:solidFill>
                <a:srgbClr val="7030A0"/>
              </a:solidFill>
              <a:latin typeface="Times New Roman" panose="02020603050405020304" pitchFamily="18" charset="0"/>
              <a:cs typeface="Times New Roman" panose="02020603050405020304" pitchFamily="18" charset="0"/>
            </a:endParaRPr>
          </a:p>
          <a:p>
            <a:pPr lvl="1" algn="just"/>
            <a:r>
              <a:rPr lang="fr-FR" sz="2900" b="1" dirty="0" smtClean="0">
                <a:solidFill>
                  <a:srgbClr val="7030A0"/>
                </a:solidFill>
                <a:latin typeface="Times New Roman" panose="02020603050405020304" pitchFamily="18" charset="0"/>
                <a:cs typeface="Times New Roman" panose="02020603050405020304" pitchFamily="18" charset="0"/>
              </a:rPr>
              <a:t>1994 </a:t>
            </a:r>
            <a:r>
              <a:rPr lang="fr-FR" sz="2900" dirty="0" smtClean="0">
                <a:solidFill>
                  <a:srgbClr val="0070C0"/>
                </a:solidFill>
                <a:latin typeface="Times New Roman" panose="02020603050405020304" pitchFamily="18" charset="0"/>
                <a:cs typeface="Times New Roman" panose="02020603050405020304" pitchFamily="18" charset="0"/>
              </a:rPr>
              <a:t>:  Premières lois bioéthiques 1er et 29 Juillet 1994</a:t>
            </a:r>
          </a:p>
          <a:p>
            <a:pPr lvl="1" algn="just"/>
            <a:r>
              <a:rPr lang="fr-FR" sz="2900" b="1" dirty="0" smtClean="0">
                <a:solidFill>
                  <a:srgbClr val="7030A0"/>
                </a:solidFill>
                <a:latin typeface="Times New Roman" panose="02020603050405020304" pitchFamily="18" charset="0"/>
                <a:cs typeface="Times New Roman" panose="02020603050405020304" pitchFamily="18" charset="0"/>
              </a:rPr>
              <a:t>2004 </a:t>
            </a:r>
            <a:r>
              <a:rPr lang="fr-FR" sz="2900" dirty="0" smtClean="0">
                <a:solidFill>
                  <a:srgbClr val="0070C0"/>
                </a:solidFill>
                <a:latin typeface="Times New Roman" panose="02020603050405020304" pitchFamily="18" charset="0"/>
                <a:cs typeface="Times New Roman" panose="02020603050405020304" pitchFamily="18" charset="0"/>
              </a:rPr>
              <a:t>:  Principe d’une révision de la loi tous les 5 ans </a:t>
            </a:r>
          </a:p>
          <a:p>
            <a:pPr lvl="1" algn="just"/>
            <a:r>
              <a:rPr lang="fr-FR" sz="2900" b="1" dirty="0" smtClean="0">
                <a:solidFill>
                  <a:srgbClr val="7030A0"/>
                </a:solidFill>
                <a:latin typeface="Times New Roman" panose="02020603050405020304" pitchFamily="18" charset="0"/>
                <a:cs typeface="Times New Roman" panose="02020603050405020304" pitchFamily="18" charset="0"/>
              </a:rPr>
              <a:t>2011: </a:t>
            </a:r>
            <a:r>
              <a:rPr lang="fr-FR" sz="2900" dirty="0" smtClean="0">
                <a:solidFill>
                  <a:srgbClr val="0070C0"/>
                </a:solidFill>
                <a:latin typeface="Times New Roman" panose="02020603050405020304" pitchFamily="18" charset="0"/>
                <a:cs typeface="Times New Roman" panose="02020603050405020304" pitchFamily="18" charset="0"/>
              </a:rPr>
              <a:t>Principe d’un débat public pour préparer la nouvelle loi</a:t>
            </a:r>
          </a:p>
          <a:p>
            <a:pPr lvl="1" algn="just"/>
            <a:r>
              <a:rPr lang="fr-FR" sz="2900" b="1" dirty="0" smtClean="0">
                <a:solidFill>
                  <a:srgbClr val="7030A0"/>
                </a:solidFill>
                <a:latin typeface="Times New Roman" panose="02020603050405020304" pitchFamily="18" charset="0"/>
                <a:cs typeface="Times New Roman" panose="02020603050405020304" pitchFamily="18" charset="0"/>
              </a:rPr>
              <a:t>2018</a:t>
            </a:r>
            <a:r>
              <a:rPr lang="fr-FR" sz="2900" dirty="0" smtClean="0">
                <a:solidFill>
                  <a:srgbClr val="0070C0"/>
                </a:solidFill>
                <a:latin typeface="Times New Roman" panose="02020603050405020304" pitchFamily="18" charset="0"/>
                <a:cs typeface="Times New Roman" panose="02020603050405020304" pitchFamily="18" charset="0"/>
              </a:rPr>
              <a:t> : Les Etats généraux de la bioéthique </a:t>
            </a:r>
          </a:p>
          <a:p>
            <a:pPr lvl="1" algn="just"/>
            <a:r>
              <a:rPr lang="fr-FR" sz="2900" b="1" dirty="0" smtClean="0">
                <a:solidFill>
                  <a:srgbClr val="7030A0"/>
                </a:solidFill>
                <a:latin typeface="Times New Roman" panose="02020603050405020304" pitchFamily="18" charset="0"/>
                <a:cs typeface="Times New Roman" panose="02020603050405020304" pitchFamily="18" charset="0"/>
              </a:rPr>
              <a:t>Loi 2 août 2021 : </a:t>
            </a:r>
            <a:r>
              <a:rPr lang="fr-FR" sz="2900" dirty="0" smtClean="0">
                <a:solidFill>
                  <a:srgbClr val="0070C0"/>
                </a:solidFill>
                <a:latin typeface="Times New Roman" panose="02020603050405020304" pitchFamily="18" charset="0"/>
                <a:cs typeface="Times New Roman" panose="02020603050405020304" pitchFamily="18" charset="0"/>
              </a:rPr>
              <a:t> Un débat public renforcé : élargissement des missions du CCNE chargé d’animer tous les ans </a:t>
            </a:r>
            <a:r>
              <a:rPr lang="fr-FR" sz="2900" dirty="0">
                <a:solidFill>
                  <a:srgbClr val="0070C0"/>
                </a:solidFill>
                <a:latin typeface="Times New Roman" panose="02020603050405020304" pitchFamily="18" charset="0"/>
                <a:cs typeface="Times New Roman" panose="02020603050405020304" pitchFamily="18" charset="0"/>
              </a:rPr>
              <a:t>des débats publics en </a:t>
            </a:r>
            <a:r>
              <a:rPr lang="fr-FR" sz="2900" dirty="0" smtClean="0">
                <a:solidFill>
                  <a:srgbClr val="0070C0"/>
                </a:solidFill>
                <a:latin typeface="Times New Roman" panose="02020603050405020304" pitchFamily="18" charset="0"/>
                <a:cs typeface="Times New Roman" panose="02020603050405020304" pitchFamily="18" charset="0"/>
              </a:rPr>
              <a:t>régions en lien avec les ERER</a:t>
            </a:r>
          </a:p>
        </p:txBody>
      </p:sp>
      <p:pic>
        <p:nvPicPr>
          <p:cNvPr id="5" name="WordPictureWatermark3" descr="CCNE Tête de lettre"/>
          <p:cNvPicPr>
            <a:picLocks noChangeAspect="1" noChangeArrowheads="1"/>
          </p:cNvPicPr>
          <p:nvPr/>
        </p:nvPicPr>
        <p:blipFill>
          <a:blip r:embed="rId2">
            <a:extLst>
              <a:ext uri="{28A0092B-C50C-407E-A947-70E740481C1C}">
                <a14:useLocalDpi xmlns:a14="http://schemas.microsoft.com/office/drawing/2010/main" val="0"/>
              </a:ext>
            </a:extLst>
          </a:blip>
          <a:srcRect l="-8249" t="3368" r="77936" b="84515"/>
          <a:stretch>
            <a:fillRect/>
          </a:stretch>
        </p:blipFill>
        <p:spPr bwMode="auto">
          <a:xfrm>
            <a:off x="1325778" y="23195"/>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89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a:stCxn id="3" idx="0"/>
            <a:endCxn id="3" idx="5"/>
          </p:cNvCxnSpPr>
          <p:nvPr/>
        </p:nvCxnSpPr>
        <p:spPr>
          <a:xfrm>
            <a:off x="5487079" y="1478010"/>
            <a:ext cx="1401130" cy="3406429"/>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Connecteur droit 6"/>
          <p:cNvCxnSpPr>
            <a:stCxn id="3" idx="0"/>
            <a:endCxn id="3" idx="3"/>
          </p:cNvCxnSpPr>
          <p:nvPr/>
        </p:nvCxnSpPr>
        <p:spPr>
          <a:xfrm flipH="1">
            <a:off x="4085950" y="1478010"/>
            <a:ext cx="1401130" cy="3406429"/>
          </a:xfrm>
          <a:prstGeom prst="line">
            <a:avLst/>
          </a:prstGeom>
          <a:ln w="38100"/>
        </p:spPr>
        <p:style>
          <a:lnRef idx="1">
            <a:schemeClr val="accent4"/>
          </a:lnRef>
          <a:fillRef idx="0">
            <a:schemeClr val="accent4"/>
          </a:fillRef>
          <a:effectRef idx="0">
            <a:schemeClr val="accent4"/>
          </a:effectRef>
          <a:fontRef idx="minor">
            <a:schemeClr val="tx1"/>
          </a:fontRef>
        </p:style>
      </p:cxnSp>
      <p:graphicFrame>
        <p:nvGraphicFramePr>
          <p:cNvPr id="4" name="Diagramme 3"/>
          <p:cNvGraphicFramePr/>
          <p:nvPr/>
        </p:nvGraphicFramePr>
        <p:xfrm>
          <a:off x="2499005" y="1635345"/>
          <a:ext cx="6211326" cy="3867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rganigramme : Connecteur 2"/>
          <p:cNvSpPr/>
          <p:nvPr/>
        </p:nvSpPr>
        <p:spPr>
          <a:xfrm>
            <a:off x="3506220" y="1478010"/>
            <a:ext cx="3961721" cy="3990233"/>
          </a:xfrm>
          <a:prstGeom prst="flowChartConnec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3632" tIns="36817" rIns="73632" bIns="36817" anchor="ctr"/>
          <a:lstStyle/>
          <a:p>
            <a:pPr algn="ctr">
              <a:defRPr/>
            </a:pPr>
            <a:endParaRPr lang="fr-FR" sz="1450"/>
          </a:p>
        </p:txBody>
      </p:sp>
      <p:sp>
        <p:nvSpPr>
          <p:cNvPr id="2" name="ZoneTexte 1"/>
          <p:cNvSpPr txBox="1"/>
          <p:nvPr/>
        </p:nvSpPr>
        <p:spPr>
          <a:xfrm>
            <a:off x="7784282" y="1949632"/>
            <a:ext cx="3980995" cy="3046988"/>
          </a:xfrm>
          <a:prstGeom prst="rect">
            <a:avLst/>
          </a:prstGeom>
          <a:noFill/>
        </p:spPr>
        <p:txBody>
          <a:bodyPr wrap="square">
            <a:spAutoFit/>
          </a:bodyPr>
          <a:lstStyle/>
          <a:p>
            <a:pPr marL="269373" indent="-269373">
              <a:buFontTx/>
              <a:buChar char="-"/>
              <a:defRPr/>
            </a:pPr>
            <a:r>
              <a:rPr lang="fr-FR" sz="2400" dirty="0">
                <a:latin typeface="Times New Roman" panose="02020603050405020304" pitchFamily="18" charset="0"/>
                <a:cs typeface="Times New Roman" panose="02020603050405020304" pitchFamily="18" charset="0"/>
              </a:rPr>
              <a:t>Démocratie sanitaire</a:t>
            </a:r>
          </a:p>
          <a:p>
            <a:pPr marL="269373" indent="-269373">
              <a:buFontTx/>
              <a:buChar char="-"/>
              <a:defRPr/>
            </a:pPr>
            <a:r>
              <a:rPr lang="fr-FR" sz="2400" dirty="0">
                <a:latin typeface="Times New Roman" panose="02020603050405020304" pitchFamily="18" charset="0"/>
                <a:cs typeface="Times New Roman" panose="02020603050405020304" pitchFamily="18" charset="0"/>
              </a:rPr>
              <a:t>Démocratie en santé</a:t>
            </a:r>
          </a:p>
          <a:p>
            <a:pPr marL="269373" indent="-269373">
              <a:buFontTx/>
              <a:buChar char="-"/>
              <a:defRPr/>
            </a:pPr>
            <a:r>
              <a:rPr lang="fr-FR" sz="2400" dirty="0">
                <a:latin typeface="Times New Roman" panose="02020603050405020304" pitchFamily="18" charset="0"/>
                <a:cs typeface="Times New Roman" panose="02020603050405020304" pitchFamily="18" charset="0"/>
              </a:rPr>
              <a:t>« Social participation »</a:t>
            </a:r>
          </a:p>
          <a:p>
            <a:pPr marL="269373" indent="-269373">
              <a:buFontTx/>
              <a:buChar char="-"/>
              <a:defRPr/>
            </a:pPr>
            <a:endParaRPr lang="fr-FR" sz="2400" dirty="0">
              <a:latin typeface="Times New Roman" panose="02020603050405020304" pitchFamily="18" charset="0"/>
              <a:cs typeface="Times New Roman" panose="02020603050405020304" pitchFamily="18" charset="0"/>
            </a:endParaRPr>
          </a:p>
          <a:p>
            <a:pPr marL="269373" indent="-269373">
              <a:buFontTx/>
              <a:buChar char="-"/>
              <a:defRPr/>
            </a:pPr>
            <a:endParaRPr lang="fr-FR" sz="2400" dirty="0">
              <a:latin typeface="Times New Roman" panose="02020603050405020304" pitchFamily="18" charset="0"/>
              <a:cs typeface="Times New Roman" panose="02020603050405020304" pitchFamily="18" charset="0"/>
            </a:endParaRPr>
          </a:p>
          <a:p>
            <a:pPr algn="ctr">
              <a:defRPr/>
            </a:pPr>
            <a:r>
              <a:rPr lang="fr-FR" sz="2400" b="1" dirty="0">
                <a:latin typeface="Times New Roman" panose="02020603050405020304" pitchFamily="18" charset="0"/>
                <a:cs typeface="Times New Roman" panose="02020603050405020304" pitchFamily="18" charset="0"/>
              </a:rPr>
              <a:t>Ne pas opposer démocratie représentative et démocratie participative</a:t>
            </a:r>
          </a:p>
        </p:txBody>
      </p:sp>
      <p:pic>
        <p:nvPicPr>
          <p:cNvPr id="32775" name="Imag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2022" y="2805825"/>
            <a:ext cx="1029124" cy="91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24001" y="613377"/>
            <a:ext cx="9144000" cy="526781"/>
          </a:xfrm>
          <a:prstGeom prst="rect">
            <a:avLst/>
          </a:prstGeom>
          <a:solidFill>
            <a:srgbClr val="F8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2639" b="1" dirty="0">
                <a:solidFill>
                  <a:srgbClr val="7030A0"/>
                </a:solidFill>
                <a:latin typeface="Times New Roman" panose="02020603050405020304" pitchFamily="18" charset="0"/>
                <a:cs typeface="Times New Roman" panose="02020603050405020304" pitchFamily="18" charset="0"/>
              </a:rPr>
              <a:t>Le débat citoyen : un débat entre différents acteurs</a:t>
            </a:r>
          </a:p>
        </p:txBody>
      </p:sp>
      <p:cxnSp>
        <p:nvCxnSpPr>
          <p:cNvPr id="14" name="Connecteur droit 13"/>
          <p:cNvCxnSpPr>
            <a:stCxn id="3" idx="3"/>
            <a:endCxn id="3" idx="5"/>
          </p:cNvCxnSpPr>
          <p:nvPr/>
        </p:nvCxnSpPr>
        <p:spPr>
          <a:xfrm>
            <a:off x="4085951" y="4884438"/>
            <a:ext cx="28022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778" name="WordPictureWatermark3" descr="CCNE Tête de lettre"/>
          <p:cNvPicPr>
            <a:picLocks noChangeAspect="1" noChangeArrowheads="1"/>
          </p:cNvPicPr>
          <p:nvPr/>
        </p:nvPicPr>
        <p:blipFill>
          <a:blip r:embed="rId9">
            <a:extLst>
              <a:ext uri="{28A0092B-C50C-407E-A947-70E740481C1C}">
                <a14:useLocalDpi xmlns:a14="http://schemas.microsoft.com/office/drawing/2010/main" val="0"/>
              </a:ext>
            </a:extLst>
          </a:blip>
          <a:srcRect l="-8249" t="3368" r="77936" b="84515"/>
          <a:stretch>
            <a:fillRect/>
          </a:stretch>
        </p:blipFill>
        <p:spPr bwMode="auto">
          <a:xfrm>
            <a:off x="1348860" y="196355"/>
            <a:ext cx="1580345" cy="9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548640" y="5817513"/>
            <a:ext cx="11216637" cy="584775"/>
          </a:xfrm>
          <a:prstGeom prst="rect">
            <a:avLst/>
          </a:prstGeom>
          <a:noFill/>
        </p:spPr>
        <p:txBody>
          <a:bodyPr wrap="square" rtlCol="0">
            <a:spAutoFit/>
          </a:bodyPr>
          <a:lstStyle/>
          <a:p>
            <a:pPr algn="ctr"/>
            <a:r>
              <a:rPr lang="fr-FR" sz="3200" b="1" dirty="0" smtClean="0"/>
              <a:t>Mieux prendre en compte « une éthique du terrain »</a:t>
            </a:r>
            <a:endParaRPr lang="fr-FR" sz="3200" b="1" dirty="0"/>
          </a:p>
        </p:txBody>
      </p:sp>
    </p:spTree>
    <p:extLst>
      <p:ext uri="{BB962C8B-B14F-4D97-AF65-F5344CB8AC3E}">
        <p14:creationId xmlns:p14="http://schemas.microsoft.com/office/powerpoint/2010/main" val="3640314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p:cNvPicPr>
            <a:picLocks noChangeAspect="1"/>
          </p:cNvPicPr>
          <p:nvPr/>
        </p:nvPicPr>
        <p:blipFill>
          <a:blip r:embed="rId2"/>
          <a:stretch>
            <a:fillRect/>
          </a:stretch>
        </p:blipFill>
        <p:spPr>
          <a:xfrm>
            <a:off x="3479800" y="-11111"/>
            <a:ext cx="4896255" cy="6858000"/>
          </a:xfrm>
          <a:prstGeom prst="rect">
            <a:avLst/>
          </a:prstGeom>
        </p:spPr>
      </p:pic>
      <p:sp>
        <p:nvSpPr>
          <p:cNvPr id="6" name="ZoneTexte 5"/>
          <p:cNvSpPr txBox="1"/>
          <p:nvPr/>
        </p:nvSpPr>
        <p:spPr>
          <a:xfrm>
            <a:off x="8687655" y="2099565"/>
            <a:ext cx="3277457" cy="2123658"/>
          </a:xfrm>
          <a:prstGeom prst="rect">
            <a:avLst/>
          </a:prstGeom>
          <a:noFill/>
        </p:spPr>
        <p:txBody>
          <a:bodyPr wrap="square" rtlCol="0">
            <a:spAutoFit/>
          </a:bodyPr>
          <a:lstStyle/>
          <a:p>
            <a:pPr algn="ctr"/>
            <a:r>
              <a:rPr lang="fr-FR" sz="4400" b="1" dirty="0" smtClean="0">
                <a:solidFill>
                  <a:srgbClr val="FF0000"/>
                </a:solidFill>
              </a:rPr>
              <a:t>AUTONOMIE</a:t>
            </a:r>
          </a:p>
          <a:p>
            <a:pPr algn="ctr"/>
            <a:r>
              <a:rPr lang="fr-FR" sz="4400" b="1" dirty="0" smtClean="0">
                <a:solidFill>
                  <a:srgbClr val="FF0000"/>
                </a:solidFill>
              </a:rPr>
              <a:t>&amp;</a:t>
            </a:r>
          </a:p>
          <a:p>
            <a:pPr algn="ctr"/>
            <a:r>
              <a:rPr lang="fr-FR" sz="4400" b="1" dirty="0" smtClean="0">
                <a:solidFill>
                  <a:srgbClr val="FF0000"/>
                </a:solidFill>
              </a:rPr>
              <a:t> SOLIDARITE</a:t>
            </a:r>
            <a:endParaRPr lang="fr-FR" sz="4400" b="1" dirty="0">
              <a:solidFill>
                <a:srgbClr val="FF0000"/>
              </a:solidFill>
            </a:endParaRPr>
          </a:p>
        </p:txBody>
      </p:sp>
      <p:sp>
        <p:nvSpPr>
          <p:cNvPr id="5" name="ZoneTexte 4"/>
          <p:cNvSpPr txBox="1"/>
          <p:nvPr/>
        </p:nvSpPr>
        <p:spPr>
          <a:xfrm>
            <a:off x="8687655" y="160573"/>
            <a:ext cx="3277457" cy="1323439"/>
          </a:xfrm>
          <a:prstGeom prst="rect">
            <a:avLst/>
          </a:prstGeom>
          <a:noFill/>
        </p:spPr>
        <p:txBody>
          <a:bodyPr wrap="square" rtlCol="0">
            <a:spAutoFit/>
          </a:bodyPr>
          <a:lstStyle/>
          <a:p>
            <a:pPr algn="ctr"/>
            <a:r>
              <a:rPr lang="fr-FR" sz="4000" b="1" i="1" dirty="0" smtClean="0"/>
              <a:t>Avis 139  13/09/2022</a:t>
            </a:r>
            <a:endParaRPr lang="fr-FR" sz="4000" b="1" i="1" dirty="0"/>
          </a:p>
        </p:txBody>
      </p:sp>
    </p:spTree>
    <p:extLst>
      <p:ext uri="{BB962C8B-B14F-4D97-AF65-F5344CB8AC3E}">
        <p14:creationId xmlns:p14="http://schemas.microsoft.com/office/powerpoint/2010/main" val="1774209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81005</TotalTime>
  <Words>4925</Words>
  <Application>Microsoft Office PowerPoint</Application>
  <PresentationFormat>Grand écran</PresentationFormat>
  <Paragraphs>306</Paragraphs>
  <Slides>54</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54</vt:i4>
      </vt:variant>
    </vt:vector>
  </HeadingPairs>
  <TitlesOfParts>
    <vt:vector size="62" baseType="lpstr">
      <vt:lpstr>MS PGothic</vt:lpstr>
      <vt:lpstr>Arial</vt:lpstr>
      <vt:lpstr>Calibri</vt:lpstr>
      <vt:lpstr>Calibri Light</vt:lpstr>
      <vt:lpstr>Segoe UI Historic</vt:lpstr>
      <vt:lpstr>Times New Roman</vt:lpstr>
      <vt:lpstr>Wingdings</vt:lpstr>
      <vt:lpstr>Thème Office</vt:lpstr>
      <vt:lpstr>Accompagnement des personnes en fin de vie</vt:lpstr>
      <vt:lpstr>Présentation PowerPoint</vt:lpstr>
      <vt:lpstr>Présentation PowerPoint</vt:lpstr>
      <vt:lpstr>I. La bioéthique : de quoi parle t-on ?</vt:lpstr>
      <vt:lpstr>La bioéthique (1)</vt:lpstr>
      <vt:lpstr>La bioéthique (2)</vt:lpstr>
      <vt:lpstr>Présentation PowerPoint</vt:lpstr>
      <vt:lpstr>Présentation PowerPoint</vt:lpstr>
      <vt:lpstr>Présentation PowerPoint</vt:lpstr>
      <vt:lpstr>Historique des travaux du CCNE sur la fin de vie</vt:lpstr>
      <vt:lpstr>Historique des lois sur la fin de vie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Scientific Council COVID-19</dc:title>
  <dc:creator>Caroline Jaegy</dc:creator>
  <cp:lastModifiedBy>BACQUET Louise</cp:lastModifiedBy>
  <cp:revision>749</cp:revision>
  <cp:lastPrinted>2023-01-16T10:05:00Z</cp:lastPrinted>
  <dcterms:created xsi:type="dcterms:W3CDTF">2020-10-08T09:50:42Z</dcterms:created>
  <dcterms:modified xsi:type="dcterms:W3CDTF">2023-01-16T10:06:43Z</dcterms:modified>
</cp:coreProperties>
</file>